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 id="2147483756" r:id="rId2"/>
  </p:sldMasterIdLst>
  <p:notesMasterIdLst>
    <p:notesMasterId r:id="rId39"/>
  </p:notesMasterIdLst>
  <p:sldIdLst>
    <p:sldId id="324" r:id="rId3"/>
    <p:sldId id="328" r:id="rId4"/>
    <p:sldId id="265" r:id="rId5"/>
    <p:sldId id="266" r:id="rId6"/>
    <p:sldId id="267" r:id="rId7"/>
    <p:sldId id="268" r:id="rId8"/>
    <p:sldId id="269" r:id="rId9"/>
    <p:sldId id="270" r:id="rId10"/>
    <p:sldId id="272" r:id="rId11"/>
    <p:sldId id="273" r:id="rId12"/>
    <p:sldId id="275" r:id="rId13"/>
    <p:sldId id="309" r:id="rId14"/>
    <p:sldId id="310" r:id="rId15"/>
    <p:sldId id="276" r:id="rId16"/>
    <p:sldId id="312" r:id="rId17"/>
    <p:sldId id="311" r:id="rId18"/>
    <p:sldId id="313" r:id="rId19"/>
    <p:sldId id="314" r:id="rId20"/>
    <p:sldId id="315" r:id="rId21"/>
    <p:sldId id="316" r:id="rId22"/>
    <p:sldId id="317" r:id="rId23"/>
    <p:sldId id="318" r:id="rId24"/>
    <p:sldId id="319" r:id="rId25"/>
    <p:sldId id="277" r:id="rId26"/>
    <p:sldId id="278" r:id="rId27"/>
    <p:sldId id="283" r:id="rId28"/>
    <p:sldId id="284" r:id="rId29"/>
    <p:sldId id="285" r:id="rId30"/>
    <p:sldId id="286" r:id="rId31"/>
    <p:sldId id="320" r:id="rId32"/>
    <p:sldId id="287" r:id="rId33"/>
    <p:sldId id="289" r:id="rId34"/>
    <p:sldId id="292" r:id="rId35"/>
    <p:sldId id="293" r:id="rId36"/>
    <p:sldId id="288" r:id="rId37"/>
    <p:sldId id="330"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00FF"/>
    <a:srgbClr val="0066CC"/>
    <a:srgbClr val="00FF00"/>
    <a:srgbClr val="0000CC"/>
    <a:srgbClr val="CCFF99"/>
    <a:srgbClr val="FF6600"/>
    <a:srgbClr val="00CC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C7D9E-30B7-4BBF-BE1A-16E0F5F72EBB}" type="datetimeFigureOut">
              <a:rPr lang="en-US" smtClean="0"/>
              <a:t>11/12/2025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6B421B-ABC7-46BE-A412-786925B15499}" type="slidenum">
              <a:rPr lang="en-US" smtClean="0"/>
              <a:t>‹#›</a:t>
            </a:fld>
            <a:endParaRPr lang="en-US"/>
          </a:p>
        </p:txBody>
      </p:sp>
    </p:spTree>
    <p:extLst>
      <p:ext uri="{BB962C8B-B14F-4D97-AF65-F5344CB8AC3E}">
        <p14:creationId xmlns:p14="http://schemas.microsoft.com/office/powerpoint/2010/main" val="2030493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72783D8-F49B-4859-88F3-018DA4BE51DA}"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1935454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C132816-600C-43A1-A021-9A8237F2DC1A}"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34421852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C132816-600C-43A1-A021-9A8237F2DC1A}"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05955335"/>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C132816-600C-43A1-A021-9A8237F2DC1A}"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4117149655"/>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C132816-600C-43A1-A021-9A8237F2DC1A}"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14239411"/>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C132816-600C-43A1-A021-9A8237F2DC1A}"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532310826"/>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E159D69-79D2-415E-8968-EA421E88C590}"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38523891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231A39-A363-4737-ADF6-3E2AC065992E}"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124823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9105DE14-E522-4190-833A-9B63F2F1EDF5}" type="datetime1">
              <a:rPr lang="en-US" smtClean="0"/>
              <a:t>11/12/2025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9C1DD1B-65E5-4FAA-9A3A-F3236F38E4F1}" type="slidenum">
              <a:rPr lang="ar-SA"/>
              <a:pPr>
                <a:defRPr/>
              </a:pPr>
              <a:t>‹#›</a:t>
            </a:fld>
            <a:endParaRPr lang="en-US"/>
          </a:p>
        </p:txBody>
      </p:sp>
    </p:spTree>
    <p:extLst>
      <p:ext uri="{BB962C8B-B14F-4D97-AF65-F5344CB8AC3E}">
        <p14:creationId xmlns:p14="http://schemas.microsoft.com/office/powerpoint/2010/main" val="8377989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D8275AE9-D1D2-4384-8D4B-E6102DF8D995}" type="datetime1">
              <a:rPr lang="en-US" smtClean="0"/>
              <a:t>11/12/2025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B166434-3493-4E60-929A-8C92B2EF5F0C}" type="slidenum">
              <a:rPr lang="ar-SA"/>
              <a:pPr>
                <a:defRPr/>
              </a:pPr>
              <a:t>‹#›</a:t>
            </a:fld>
            <a:endParaRPr lang="en-US"/>
          </a:p>
        </p:txBody>
      </p:sp>
    </p:spTree>
    <p:extLst>
      <p:ext uri="{BB962C8B-B14F-4D97-AF65-F5344CB8AC3E}">
        <p14:creationId xmlns:p14="http://schemas.microsoft.com/office/powerpoint/2010/main" val="1567649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9144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1697360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32556B-4064-4357-BDB0-A313FCACB566}"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3319987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21938945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35393103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7DC1439-88B5-4E80-A772-D81F692EA43B}" type="datetimeFigureOut">
              <a:rPr lang="en-US" smtClean="0"/>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1642709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7DC1439-88B5-4E80-A772-D81F692EA43B}" type="datetimeFigureOut">
              <a:rPr lang="en-US" smtClean="0"/>
              <a:t>11/12/2025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37270818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7DC1439-88B5-4E80-A772-D81F692EA43B}" type="datetimeFigureOut">
              <a:rPr lang="en-US" smtClean="0"/>
              <a:t>11/12/2025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8154790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DC1439-88B5-4E80-A772-D81F692EA43B}" type="datetimeFigureOut">
              <a:rPr lang="en-US" smtClean="0"/>
              <a:t>11/12/2025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36230356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smtClean="0"/>
              <a:t>Click to edit Master title style</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47DC1439-88B5-4E80-A772-D81F692EA43B}" type="datetimeFigureOut">
              <a:rPr lang="en-US" smtClean="0"/>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21525790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5" name="Date Placeholder 4"/>
          <p:cNvSpPr>
            <a:spLocks noGrp="1"/>
          </p:cNvSpPr>
          <p:nvPr>
            <p:ph type="dt" sz="half" idx="10"/>
          </p:nvPr>
        </p:nvSpPr>
        <p:spPr/>
        <p:txBody>
          <a:bodyPr/>
          <a:lstStyle/>
          <a:p>
            <a:fld id="{47DC1439-88B5-4E80-A772-D81F692EA43B}" type="datetimeFigureOut">
              <a:rPr lang="en-US" smtClean="0"/>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32957274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31485163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10295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BFBF2F8-C948-46A7-A892-760884323D41}" type="datetime1">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39645331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5354305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187933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33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3804447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15486264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7DC1439-88B5-4E80-A772-D81F692EA43B}" type="datetimeFigureOut">
              <a:rPr lang="en-US" smtClean="0"/>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571644-AFDB-4604-8875-2D592DE3C90D}" type="slidenum">
              <a:rPr lang="en-US" smtClean="0"/>
              <a:t>‹#›</a:t>
            </a:fld>
            <a:endParaRPr lang="en-US"/>
          </a:p>
        </p:txBody>
      </p:sp>
    </p:spTree>
    <p:extLst>
      <p:ext uri="{BB962C8B-B14F-4D97-AF65-F5344CB8AC3E}">
        <p14:creationId xmlns:p14="http://schemas.microsoft.com/office/powerpoint/2010/main" val="315410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C132816-600C-43A1-A021-9A8237F2DC1A}" type="datetime1">
              <a:rPr lang="en-US" smtClean="0"/>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4291504730"/>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12654CE-F631-4BF0-8E8D-A85FD9F84C82}" type="datetime1">
              <a:rPr lang="en-US" smtClean="0"/>
              <a:t>11/12/2025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580284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78F35AC-76A5-4DA1-9B22-004A07FFE132}" type="datetime1">
              <a:rPr lang="en-US" smtClean="0"/>
              <a:t>11/12/2025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2677298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38DA8F-4F55-41B3-9EA4-2FCBCC381300}" type="datetime1">
              <a:rPr lang="en-US" smtClean="0"/>
              <a:t>11/12/2025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1584076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302F5069-F878-4F77-AAE7-F93F62A30488}" type="datetime1">
              <a:rPr lang="en-US" smtClean="0"/>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62287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0729110A-4BB1-45EA-B7BB-009EAA4DD7BF}" type="datetime1">
              <a:rPr lang="en-US" smtClean="0"/>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D2F974-3605-4A21-B827-3EEFE016C885}" type="slidenum">
              <a:rPr lang="en-US" smtClean="0"/>
              <a:t>‹#›</a:t>
            </a:fld>
            <a:endParaRPr lang="en-US"/>
          </a:p>
        </p:txBody>
      </p:sp>
    </p:spTree>
    <p:extLst>
      <p:ext uri="{BB962C8B-B14F-4D97-AF65-F5344CB8AC3E}">
        <p14:creationId xmlns:p14="http://schemas.microsoft.com/office/powerpoint/2010/main" val="4103184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C132816-600C-43A1-A021-9A8237F2DC1A}" type="datetime1">
              <a:rPr lang="en-US" smtClean="0"/>
              <a:t>11/12/2025</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5BD2F974-3605-4A21-B827-3EEFE016C885}" type="slidenum">
              <a:rPr lang="en-US" smtClean="0"/>
              <a:t>‹#›</a:t>
            </a:fld>
            <a:endParaRPr lang="en-US"/>
          </a:p>
        </p:txBody>
      </p:sp>
    </p:spTree>
    <p:extLst>
      <p:ext uri="{BB962C8B-B14F-4D97-AF65-F5344CB8AC3E}">
        <p14:creationId xmlns:p14="http://schemas.microsoft.com/office/powerpoint/2010/main" val="1387017531"/>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9144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47DC1439-88B5-4E80-A772-D81F692EA43B}" type="datetimeFigureOut">
              <a:rPr lang="en-US" smtClean="0"/>
              <a:t>11/12/2025</a:t>
            </a:fld>
            <a:endParaRPr 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675">
                <a:solidFill>
                  <a:schemeClr val="accent1">
                    <a:lumMod val="75000"/>
                  </a:schemeClr>
                </a:solidFill>
              </a:defRPr>
            </a:lvl1pPr>
          </a:lstStyle>
          <a:p>
            <a:fld id="{79571644-AFDB-4604-8875-2D592DE3C90D}" type="slidenum">
              <a:rPr lang="en-US" smtClean="0"/>
              <a:t>‹#›</a:t>
            </a:fld>
            <a:endParaRPr lang="en-US"/>
          </a:p>
        </p:txBody>
      </p:sp>
    </p:spTree>
    <p:extLst>
      <p:ext uri="{BB962C8B-B14F-4D97-AF65-F5344CB8AC3E}">
        <p14:creationId xmlns:p14="http://schemas.microsoft.com/office/powerpoint/2010/main" val="202516251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Lst>
  <p:txStyles>
    <p:titleStyle>
      <a:lvl1pPr algn="l" defTabSz="342900" rtl="0" eaLnBrk="1" latinLnBrk="0" hangingPunct="1">
        <a:spcBef>
          <a:spcPct val="0"/>
        </a:spcBef>
        <a:buNone/>
        <a:defRPr sz="27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lumMod val="75000"/>
          </a:schemeClr>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lumMod val="75000"/>
          </a:schemeClr>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hyperlink" Target="../tizer.DAT"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http://www.drbranam.com/images/Priteeth.jpg" TargetMode="Externa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28623" y="857250"/>
            <a:ext cx="6981668" cy="5143500"/>
          </a:xfrm>
          <a:prstGeom prst="rect">
            <a:avLst/>
          </a:prstGeom>
        </p:spPr>
      </p:pic>
    </p:spTree>
    <p:extLst>
      <p:ext uri="{BB962C8B-B14F-4D97-AF65-F5344CB8AC3E}">
        <p14:creationId xmlns:p14="http://schemas.microsoft.com/office/powerpoint/2010/main" val="13374331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a:xfrm>
            <a:off x="1202663" y="25396"/>
            <a:ext cx="6931414" cy="914400"/>
          </a:xfrm>
          <a:ln>
            <a:solidFill>
              <a:srgbClr val="0033CC"/>
            </a:solidFill>
          </a:ln>
        </p:spPr>
        <p:txBody>
          <a:bodyPr/>
          <a:lstStyle/>
          <a:p>
            <a:pPr eaLnBrk="1" hangingPunct="1"/>
            <a:r>
              <a:rPr lang="en-US" altLang="en-US" b="1" i="1" dirty="0" smtClean="0">
                <a:solidFill>
                  <a:srgbClr val="00FF00"/>
                </a:solidFill>
              </a:rPr>
              <a:t>D      </a:t>
            </a:r>
            <a:r>
              <a:rPr lang="fa-IR" altLang="en-US" b="1" i="1" dirty="0" smtClean="0">
                <a:solidFill>
                  <a:srgbClr val="00FF00"/>
                </a:solidFill>
              </a:rPr>
              <a:t> </a:t>
            </a:r>
            <a:r>
              <a:rPr lang="en-US" altLang="en-US" b="1" i="1" dirty="0" smtClean="0">
                <a:solidFill>
                  <a:srgbClr val="00FF00"/>
                </a:solidFill>
              </a:rPr>
              <a:t> M     </a:t>
            </a:r>
            <a:r>
              <a:rPr lang="fa-IR" altLang="en-US" b="1" i="1" dirty="0" smtClean="0">
                <a:solidFill>
                  <a:srgbClr val="00FF00"/>
                </a:solidFill>
              </a:rPr>
              <a:t>   </a:t>
            </a:r>
            <a:r>
              <a:rPr lang="en-US" altLang="en-US" b="1" i="1" dirty="0" smtClean="0">
                <a:solidFill>
                  <a:srgbClr val="00FF00"/>
                </a:solidFill>
              </a:rPr>
              <a:t> F     </a:t>
            </a:r>
            <a:r>
              <a:rPr lang="fa-IR" altLang="en-US" b="1" i="1" dirty="0" smtClean="0">
                <a:solidFill>
                  <a:srgbClr val="00FF00"/>
                </a:solidFill>
              </a:rPr>
              <a:t>  </a:t>
            </a:r>
            <a:r>
              <a:rPr lang="en-US" altLang="en-US" b="1" i="1" dirty="0" smtClean="0">
                <a:solidFill>
                  <a:srgbClr val="00FF00"/>
                </a:solidFill>
              </a:rPr>
              <a:t>  T</a:t>
            </a:r>
          </a:p>
        </p:txBody>
      </p:sp>
      <p:sp>
        <p:nvSpPr>
          <p:cNvPr id="47109" name="Rectangle 3"/>
          <p:cNvSpPr>
            <a:spLocks noGrp="1" noChangeArrowheads="1"/>
          </p:cNvSpPr>
          <p:nvPr>
            <p:ph idx="1"/>
          </p:nvPr>
        </p:nvSpPr>
        <p:spPr>
          <a:xfrm>
            <a:off x="2123728" y="723613"/>
            <a:ext cx="6096000" cy="3657599"/>
          </a:xfrm>
        </p:spPr>
        <p:txBody>
          <a:bodyPr/>
          <a:lstStyle/>
          <a:p>
            <a:pPr algn="r" eaLnBrk="1" hangingPunct="1">
              <a:buFontTx/>
              <a:buNone/>
            </a:pPr>
            <a:endParaRPr lang="en-US" altLang="en-US" smtClean="0"/>
          </a:p>
          <a:p>
            <a:pPr algn="r" eaLnBrk="1" hangingPunct="1">
              <a:buFontTx/>
              <a:buNone/>
            </a:pPr>
            <a:endParaRPr lang="en-US" altLang="en-US" smtClean="0"/>
          </a:p>
        </p:txBody>
      </p:sp>
      <p:sp>
        <p:nvSpPr>
          <p:cNvPr id="2" name="Slide Number Placeholder 1"/>
          <p:cNvSpPr>
            <a:spLocks noGrp="1"/>
          </p:cNvSpPr>
          <p:nvPr>
            <p:ph type="sldNum" sz="quarter" idx="12"/>
          </p:nvPr>
        </p:nvSpPr>
        <p:spPr>
          <a:xfrm>
            <a:off x="0" y="6381750"/>
            <a:ext cx="2133600" cy="304800"/>
          </a:xfrm>
        </p:spPr>
        <p:txBody>
          <a:bodyPr/>
          <a:lstStyle/>
          <a:p>
            <a:fld id="{5BD2F974-3605-4A21-B827-3EEFE016C885}" type="slidenum">
              <a:rPr lang="en-US" smtClean="0"/>
              <a:t>10</a:t>
            </a:fld>
            <a:endParaRPr lang="en-US" dirty="0"/>
          </a:p>
        </p:txBody>
      </p:sp>
      <p:sp>
        <p:nvSpPr>
          <p:cNvPr id="47110" name="Line 5"/>
          <p:cNvSpPr>
            <a:spLocks noChangeShapeType="1"/>
          </p:cNvSpPr>
          <p:nvPr/>
        </p:nvSpPr>
        <p:spPr bwMode="auto">
          <a:xfrm>
            <a:off x="1403648" y="875168"/>
            <a:ext cx="0" cy="93593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1" name="Line 6"/>
          <p:cNvSpPr>
            <a:spLocks noChangeShapeType="1"/>
          </p:cNvSpPr>
          <p:nvPr/>
        </p:nvSpPr>
        <p:spPr bwMode="auto">
          <a:xfrm>
            <a:off x="3275856" y="875168"/>
            <a:ext cx="0" cy="93593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2" name="Line 7"/>
          <p:cNvSpPr>
            <a:spLocks noChangeShapeType="1"/>
          </p:cNvSpPr>
          <p:nvPr/>
        </p:nvSpPr>
        <p:spPr bwMode="auto">
          <a:xfrm flipH="1">
            <a:off x="5076056" y="872431"/>
            <a:ext cx="0" cy="90021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3" name="Rectangle 10"/>
          <p:cNvSpPr>
            <a:spLocks noChangeArrowheads="1"/>
          </p:cNvSpPr>
          <p:nvPr/>
        </p:nvSpPr>
        <p:spPr bwMode="auto">
          <a:xfrm>
            <a:off x="647563" y="1883761"/>
            <a:ext cx="7614170" cy="1584325"/>
          </a:xfrm>
          <a:prstGeom prst="rect">
            <a:avLst/>
          </a:prstGeom>
          <a:solidFill>
            <a:srgbClr val="CCFF99"/>
          </a:solidFill>
          <a:ln w="9525">
            <a:solidFill>
              <a:schemeClr val="tx1"/>
            </a:solidFill>
            <a:miter lim="800000"/>
            <a:headEnd/>
            <a:tailEnd/>
          </a:ln>
        </p:spPr>
        <p:txBody>
          <a:bodyPr wrap="none" anchor="ct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r>
              <a:rPr lang="en-US" altLang="en-US" sz="2800" b="1" dirty="0">
                <a:solidFill>
                  <a:srgbClr val="0000CC"/>
                </a:solidFill>
                <a:cs typeface="B Titr" panose="00000700000000000000" pitchFamily="2" charset="-78"/>
              </a:rPr>
              <a:t>Decay </a:t>
            </a:r>
            <a:r>
              <a:rPr lang="en-US" altLang="en-US" sz="2800" b="1" dirty="0" smtClean="0">
                <a:solidFill>
                  <a:srgbClr val="0000CC"/>
                </a:solidFill>
                <a:cs typeface="B Titr" panose="00000700000000000000" pitchFamily="2" charset="-78"/>
              </a:rPr>
              <a:t>    </a:t>
            </a:r>
            <a:r>
              <a:rPr lang="en-US" altLang="en-US" sz="2800" b="1" dirty="0">
                <a:solidFill>
                  <a:srgbClr val="0000CC"/>
                </a:solidFill>
                <a:cs typeface="B Titr" panose="00000700000000000000" pitchFamily="2" charset="-78"/>
              </a:rPr>
              <a:t>Missing    </a:t>
            </a:r>
            <a:r>
              <a:rPr lang="en-US" altLang="en-US" sz="2800" b="1" dirty="0" smtClean="0">
                <a:solidFill>
                  <a:srgbClr val="0000CC"/>
                </a:solidFill>
                <a:cs typeface="B Titr" panose="00000700000000000000" pitchFamily="2" charset="-78"/>
              </a:rPr>
              <a:t>   </a:t>
            </a:r>
            <a:r>
              <a:rPr lang="en-US" altLang="en-US" sz="2800" b="1" dirty="0">
                <a:solidFill>
                  <a:srgbClr val="0000CC"/>
                </a:solidFill>
                <a:cs typeface="B Titr" panose="00000700000000000000" pitchFamily="2" charset="-78"/>
              </a:rPr>
              <a:t>Filling     </a:t>
            </a:r>
            <a:r>
              <a:rPr lang="en-US" altLang="en-US" sz="2800" b="1" dirty="0" smtClean="0">
                <a:solidFill>
                  <a:srgbClr val="0000CC"/>
                </a:solidFill>
                <a:cs typeface="B Titr" panose="00000700000000000000" pitchFamily="2" charset="-78"/>
              </a:rPr>
              <a:t>    Teeth</a:t>
            </a:r>
            <a:r>
              <a:rPr lang="en-US" altLang="en-US" sz="2400" dirty="0" smtClean="0">
                <a:solidFill>
                  <a:srgbClr val="0000CC"/>
                </a:solidFill>
                <a:cs typeface="B Titr" panose="00000700000000000000" pitchFamily="2" charset="-78"/>
              </a:rPr>
              <a:t>      </a:t>
            </a:r>
            <a:endParaRPr lang="en-US" altLang="en-US" sz="2400" dirty="0">
              <a:solidFill>
                <a:srgbClr val="0000CC"/>
              </a:solidFill>
              <a:cs typeface="B Titr" panose="00000700000000000000" pitchFamily="2" charset="-78"/>
            </a:endParaRPr>
          </a:p>
        </p:txBody>
      </p:sp>
      <p:sp>
        <p:nvSpPr>
          <p:cNvPr id="47114" name="Line 11"/>
          <p:cNvSpPr>
            <a:spLocks noChangeShapeType="1"/>
          </p:cNvSpPr>
          <p:nvPr/>
        </p:nvSpPr>
        <p:spPr bwMode="auto">
          <a:xfrm flipH="1">
            <a:off x="6927692" y="894396"/>
            <a:ext cx="0" cy="89747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5" name="Rectangle 12"/>
          <p:cNvSpPr>
            <a:spLocks noChangeArrowheads="1"/>
          </p:cNvSpPr>
          <p:nvPr/>
        </p:nvSpPr>
        <p:spPr bwMode="auto">
          <a:xfrm>
            <a:off x="827584" y="4355234"/>
            <a:ext cx="7254129" cy="936625"/>
          </a:xfrm>
          <a:prstGeom prst="rect">
            <a:avLst/>
          </a:prstGeom>
          <a:noFill/>
          <a:ln w="9525">
            <a:noFill/>
            <a:miter lim="800000"/>
            <a:headEnd/>
            <a:tailEnd/>
          </a:ln>
        </p:spPr>
        <p:txBody>
          <a:bodyPr wrap="none" anchor="ct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endParaRPr lang="en-US" altLang="en-US" sz="2000" dirty="0">
              <a:solidFill>
                <a:srgbClr val="00FF00"/>
              </a:solidFill>
              <a:cs typeface="B Titr" panose="00000700000000000000" pitchFamily="2" charset="-78"/>
            </a:endParaRPr>
          </a:p>
        </p:txBody>
      </p:sp>
      <p:sp>
        <p:nvSpPr>
          <p:cNvPr id="47116" name="Line 13"/>
          <p:cNvSpPr>
            <a:spLocks noChangeShapeType="1"/>
          </p:cNvSpPr>
          <p:nvPr/>
        </p:nvSpPr>
        <p:spPr bwMode="auto">
          <a:xfrm flipV="1">
            <a:off x="1432604" y="3575340"/>
            <a:ext cx="0" cy="8651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7" name="Line 14"/>
          <p:cNvSpPr>
            <a:spLocks noChangeShapeType="1"/>
          </p:cNvSpPr>
          <p:nvPr/>
        </p:nvSpPr>
        <p:spPr bwMode="auto">
          <a:xfrm flipV="1">
            <a:off x="3131840" y="3611851"/>
            <a:ext cx="0" cy="7921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8" name="Line 15"/>
          <p:cNvSpPr>
            <a:spLocks noChangeShapeType="1"/>
          </p:cNvSpPr>
          <p:nvPr/>
        </p:nvSpPr>
        <p:spPr bwMode="auto">
          <a:xfrm flipV="1">
            <a:off x="5050726" y="3611851"/>
            <a:ext cx="0" cy="7921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9" name="Line 16"/>
          <p:cNvSpPr>
            <a:spLocks noChangeShapeType="1"/>
          </p:cNvSpPr>
          <p:nvPr/>
        </p:nvSpPr>
        <p:spPr bwMode="auto">
          <a:xfrm flipV="1">
            <a:off x="6915621" y="3514523"/>
            <a:ext cx="0" cy="7921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20" name="Oval 17"/>
          <p:cNvSpPr>
            <a:spLocks noChangeArrowheads="1"/>
          </p:cNvSpPr>
          <p:nvPr/>
        </p:nvSpPr>
        <p:spPr bwMode="auto">
          <a:xfrm>
            <a:off x="7224999" y="962172"/>
            <a:ext cx="1713429" cy="649288"/>
          </a:xfrm>
          <a:prstGeom prst="ellipse">
            <a:avLst/>
          </a:prstGeom>
          <a:solidFill>
            <a:schemeClr val="accent1"/>
          </a:solidFill>
          <a:ln w="9525">
            <a:solidFill>
              <a:schemeClr val="tx1"/>
            </a:solidFill>
            <a:round/>
            <a:headEnd/>
            <a:tailEnd/>
          </a:ln>
        </p:spPr>
        <p:txBody>
          <a:bodyPr wrap="none" anchor="ct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r>
              <a:rPr lang="fa-IR" altLang="en-US" sz="2400" b="1" dirty="0">
                <a:solidFill>
                  <a:srgbClr val="FF0000"/>
                </a:solidFill>
              </a:rPr>
              <a:t>دندانهای دایمی</a:t>
            </a:r>
            <a:endParaRPr lang="en-US" altLang="en-US" sz="2400" b="1" dirty="0">
              <a:solidFill>
                <a:srgbClr val="FF0000"/>
              </a:solidFill>
            </a:endParaRPr>
          </a:p>
        </p:txBody>
      </p:sp>
      <p:sp>
        <p:nvSpPr>
          <p:cNvPr id="47121" name="Oval 18"/>
          <p:cNvSpPr>
            <a:spLocks noChangeArrowheads="1"/>
          </p:cNvSpPr>
          <p:nvPr/>
        </p:nvSpPr>
        <p:spPr bwMode="auto">
          <a:xfrm>
            <a:off x="227484" y="5373217"/>
            <a:ext cx="1680220" cy="792088"/>
          </a:xfrm>
          <a:prstGeom prst="ellipse">
            <a:avLst/>
          </a:prstGeom>
          <a:solidFill>
            <a:schemeClr val="accent1"/>
          </a:solidFill>
          <a:ln w="9525">
            <a:solidFill>
              <a:schemeClr val="tx1"/>
            </a:solidFill>
            <a:round/>
            <a:headEnd/>
            <a:tailEnd/>
          </a:ln>
        </p:spPr>
        <p:txBody>
          <a:bodyPr wrap="none" anchor="ct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r>
              <a:rPr lang="fa-IR" altLang="en-US" sz="2000" b="1" dirty="0">
                <a:solidFill>
                  <a:srgbClr val="FF0000"/>
                </a:solidFill>
                <a:cs typeface="B Titr" panose="00000700000000000000" pitchFamily="2" charset="-78"/>
              </a:rPr>
              <a:t>دندانهای شیری</a:t>
            </a:r>
            <a:endParaRPr lang="en-US" altLang="en-US" sz="2000" b="1" dirty="0">
              <a:solidFill>
                <a:srgbClr val="FF0000"/>
              </a:solidFill>
              <a:cs typeface="B Titr" panose="00000700000000000000" pitchFamily="2" charset="-78"/>
            </a:endParaRPr>
          </a:p>
        </p:txBody>
      </p:sp>
      <p:sp>
        <p:nvSpPr>
          <p:cNvPr id="3" name="TextBox 2"/>
          <p:cNvSpPr txBox="1"/>
          <p:nvPr/>
        </p:nvSpPr>
        <p:spPr>
          <a:xfrm>
            <a:off x="1202663" y="4440527"/>
            <a:ext cx="497252" cy="707886"/>
          </a:xfrm>
          <a:prstGeom prst="rect">
            <a:avLst/>
          </a:prstGeom>
          <a:noFill/>
        </p:spPr>
        <p:txBody>
          <a:bodyPr wrap="none" rtlCol="0">
            <a:spAutoFit/>
          </a:bodyPr>
          <a:lstStyle/>
          <a:p>
            <a:r>
              <a:rPr lang="en-US" sz="4000" b="1" dirty="0">
                <a:solidFill>
                  <a:srgbClr val="00FF00"/>
                </a:solidFill>
                <a:cs typeface="B Titr" panose="00000700000000000000" pitchFamily="2" charset="-78"/>
              </a:rPr>
              <a:t>d</a:t>
            </a:r>
          </a:p>
        </p:txBody>
      </p:sp>
      <p:sp>
        <p:nvSpPr>
          <p:cNvPr id="4" name="TextBox 3"/>
          <p:cNvSpPr txBox="1"/>
          <p:nvPr/>
        </p:nvSpPr>
        <p:spPr>
          <a:xfrm>
            <a:off x="2835925" y="4440527"/>
            <a:ext cx="591829" cy="646331"/>
          </a:xfrm>
          <a:prstGeom prst="rect">
            <a:avLst/>
          </a:prstGeom>
          <a:noFill/>
        </p:spPr>
        <p:txBody>
          <a:bodyPr wrap="none" rtlCol="0">
            <a:spAutoFit/>
          </a:bodyPr>
          <a:lstStyle/>
          <a:p>
            <a:r>
              <a:rPr lang="en-US" sz="3600" b="1" dirty="0" smtClean="0">
                <a:solidFill>
                  <a:srgbClr val="00FF00"/>
                </a:solidFill>
              </a:rPr>
              <a:t>m</a:t>
            </a:r>
            <a:endParaRPr lang="en-US" sz="3600" b="1" dirty="0">
              <a:solidFill>
                <a:srgbClr val="00FF00"/>
              </a:solidFill>
            </a:endParaRPr>
          </a:p>
        </p:txBody>
      </p:sp>
      <p:sp>
        <p:nvSpPr>
          <p:cNvPr id="5" name="TextBox 4"/>
          <p:cNvSpPr txBox="1"/>
          <p:nvPr/>
        </p:nvSpPr>
        <p:spPr>
          <a:xfrm>
            <a:off x="4942714" y="4471304"/>
            <a:ext cx="216024" cy="646331"/>
          </a:xfrm>
          <a:prstGeom prst="rect">
            <a:avLst/>
          </a:prstGeom>
          <a:noFill/>
        </p:spPr>
        <p:txBody>
          <a:bodyPr wrap="square" rtlCol="0">
            <a:spAutoFit/>
          </a:bodyPr>
          <a:lstStyle/>
          <a:p>
            <a:r>
              <a:rPr lang="en-US" sz="3600" b="1" dirty="0" smtClean="0">
                <a:solidFill>
                  <a:srgbClr val="00FF00"/>
                </a:solidFill>
              </a:rPr>
              <a:t>f</a:t>
            </a:r>
            <a:endParaRPr lang="en-US" sz="3600" b="1" dirty="0">
              <a:solidFill>
                <a:srgbClr val="00FF00"/>
              </a:solidFill>
            </a:endParaRPr>
          </a:p>
        </p:txBody>
      </p:sp>
      <p:sp>
        <p:nvSpPr>
          <p:cNvPr id="6" name="TextBox 5"/>
          <p:cNvSpPr txBox="1"/>
          <p:nvPr/>
        </p:nvSpPr>
        <p:spPr>
          <a:xfrm>
            <a:off x="6785617" y="4500380"/>
            <a:ext cx="338554" cy="646331"/>
          </a:xfrm>
          <a:prstGeom prst="rect">
            <a:avLst/>
          </a:prstGeom>
          <a:noFill/>
        </p:spPr>
        <p:txBody>
          <a:bodyPr wrap="none" rtlCol="0">
            <a:spAutoFit/>
          </a:bodyPr>
          <a:lstStyle/>
          <a:p>
            <a:r>
              <a:rPr lang="en-US" sz="3600" b="1" dirty="0" smtClean="0">
                <a:solidFill>
                  <a:srgbClr val="00FF00"/>
                </a:solidFill>
              </a:rPr>
              <a:t>t</a:t>
            </a:r>
            <a:endParaRPr lang="en-US" sz="3600" b="1" dirty="0">
              <a:solidFill>
                <a:srgbClr val="00FF00"/>
              </a:solidFill>
            </a:endParaRPr>
          </a:p>
        </p:txBody>
      </p:sp>
    </p:spTree>
    <p:extLst>
      <p:ext uri="{BB962C8B-B14F-4D97-AF65-F5344CB8AC3E}">
        <p14:creationId xmlns:p14="http://schemas.microsoft.com/office/powerpoint/2010/main" val="31760572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WordArt 2"/>
          <p:cNvSpPr>
            <a:spLocks noChangeArrowheads="1" noChangeShapeType="1" noTextEdit="1"/>
          </p:cNvSpPr>
          <p:nvPr/>
        </p:nvSpPr>
        <p:spPr bwMode="auto">
          <a:xfrm>
            <a:off x="611560" y="980728"/>
            <a:ext cx="8352928" cy="5760640"/>
          </a:xfrm>
          <a:prstGeom prst="rect">
            <a:avLst/>
          </a:prstGeom>
        </p:spPr>
        <p:txBody>
          <a:bodyPr wrap="none" fromWordArt="1">
            <a:prstTxWarp prst="textCascadeUp">
              <a:avLst>
                <a:gd name="adj" fmla="val 44444"/>
              </a:avLst>
            </a:prstTxWarp>
            <a:scene3d>
              <a:camera prst="isometricOffAxis1Right"/>
              <a:lightRig rig="legacyHarsh2" dir="b"/>
            </a:scene3d>
            <a:sp3d extrusionH="430200" prstMaterial="legacyMatte">
              <a:extrusionClr>
                <a:srgbClr val="FF6600"/>
              </a:extrusionClr>
            </a:sp3d>
          </a:bodyPr>
          <a:lstStyle/>
          <a:p>
            <a:pPr algn="ctr" rtl="1"/>
            <a:r>
              <a:rPr lang="fa-IR" sz="5400" kern="10" dirty="0">
                <a:ln w="9525">
                  <a:round/>
                  <a:headEnd/>
                  <a:tailEnd/>
                </a:ln>
                <a:gradFill rotWithShape="1">
                  <a:gsLst>
                    <a:gs pos="0">
                      <a:srgbClr val="FFE701"/>
                    </a:gs>
                    <a:gs pos="100000">
                      <a:srgbClr val="FE3E02"/>
                    </a:gs>
                  </a:gsLst>
                  <a:lin ang="5400000" scaled="1"/>
                </a:gradFill>
                <a:latin typeface="Arial"/>
                <a:cs typeface="B Titr" panose="00000700000000000000" pitchFamily="2" charset="-78"/>
              </a:rPr>
              <a:t> </a:t>
            </a:r>
            <a:r>
              <a:rPr lang="fa-IR" sz="5400" kern="10" dirty="0">
                <a:ln w="9525">
                  <a:solidFill>
                    <a:srgbClr val="FFC000"/>
                  </a:solidFill>
                  <a:round/>
                  <a:headEnd/>
                  <a:tailEnd/>
                </a:ln>
                <a:solidFill>
                  <a:srgbClr val="0033CC"/>
                </a:solidFill>
                <a:latin typeface="Arial"/>
                <a:cs typeface="B Titr" panose="00000700000000000000" pitchFamily="2" charset="-78"/>
              </a:rPr>
              <a:t>نحوه مراقبت از دهان و دندان  </a:t>
            </a:r>
            <a:endParaRPr lang="en-US" sz="5400" kern="10" dirty="0">
              <a:ln w="9525">
                <a:solidFill>
                  <a:srgbClr val="FFC000"/>
                </a:solidFill>
                <a:round/>
                <a:headEnd/>
                <a:tailEnd/>
              </a:ln>
              <a:solidFill>
                <a:srgbClr val="0033CC"/>
              </a:solidFill>
              <a:latin typeface="Arial"/>
              <a:cs typeface="B Titr" panose="000007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11</a:t>
            </a:fld>
            <a:endParaRPr lang="en-US"/>
          </a:p>
        </p:txBody>
      </p:sp>
    </p:spTree>
    <p:extLst>
      <p:ext uri="{BB962C8B-B14F-4D97-AF65-F5344CB8AC3E}">
        <p14:creationId xmlns:p14="http://schemas.microsoft.com/office/powerpoint/2010/main" val="16529256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341" y="188640"/>
            <a:ext cx="7543800" cy="914400"/>
          </a:xfrm>
        </p:spPr>
        <p:txBody>
          <a:bodyPr/>
          <a:lstStyle/>
          <a:p>
            <a:pPr algn="ctr"/>
            <a:r>
              <a:rPr lang="fa-IR" sz="4400" dirty="0" smtClean="0">
                <a:solidFill>
                  <a:srgbClr val="FF0000"/>
                </a:solidFill>
                <a:cs typeface="B Titr" panose="00000700000000000000" pitchFamily="2" charset="-78"/>
              </a:rPr>
              <a:t>پوسیدگی دندان چیست؟</a:t>
            </a:r>
            <a:endParaRPr lang="en-US" sz="4400" dirty="0">
              <a:solidFill>
                <a:srgbClr val="FF0000"/>
              </a:solidFill>
              <a:cs typeface="B Titr" panose="00000700000000000000" pitchFamily="2" charset="-78"/>
            </a:endParaRPr>
          </a:p>
        </p:txBody>
      </p:sp>
      <p:sp>
        <p:nvSpPr>
          <p:cNvPr id="4" name="Slide Number Placeholder 3"/>
          <p:cNvSpPr>
            <a:spLocks noGrp="1"/>
          </p:cNvSpPr>
          <p:nvPr>
            <p:ph type="sldNum" sz="quarter" idx="12"/>
          </p:nvPr>
        </p:nvSpPr>
        <p:spPr>
          <a:xfrm>
            <a:off x="0" y="5842000"/>
            <a:ext cx="2133600" cy="304800"/>
          </a:xfrm>
        </p:spPr>
        <p:txBody>
          <a:bodyPr/>
          <a:lstStyle/>
          <a:p>
            <a:fld id="{5BD2F974-3605-4A21-B827-3EEFE016C885}" type="slidenum">
              <a:rPr lang="en-US" smtClean="0"/>
              <a:t>12</a:t>
            </a:fld>
            <a:endParaRPr lang="en-US"/>
          </a:p>
        </p:txBody>
      </p:sp>
      <p:sp>
        <p:nvSpPr>
          <p:cNvPr id="3" name="TextBox 2"/>
          <p:cNvSpPr txBox="1"/>
          <p:nvPr/>
        </p:nvSpPr>
        <p:spPr>
          <a:xfrm>
            <a:off x="179512" y="1196752"/>
            <a:ext cx="8568952" cy="5539978"/>
          </a:xfrm>
          <a:prstGeom prst="rect">
            <a:avLst/>
          </a:prstGeom>
          <a:noFill/>
        </p:spPr>
        <p:txBody>
          <a:bodyPr wrap="square" rtlCol="0">
            <a:spAutoFit/>
          </a:bodyPr>
          <a:lstStyle/>
          <a:p>
            <a:pPr algn="just" rtl="1"/>
            <a:r>
              <a:rPr lang="fa-IR" sz="2800" b="1" dirty="0" smtClean="0">
                <a:solidFill>
                  <a:srgbClr val="0033CC"/>
                </a:solidFill>
                <a:cs typeface="B Nazanin" panose="00000400000000000000" pitchFamily="2" charset="-78"/>
              </a:rPr>
              <a:t>پوسیدگی دندان بیماری عفونی قابل انتقالی است که با فعالیت میکروب ها در سطح دندان آغاز می شود و در ساختمان </a:t>
            </a:r>
            <a:r>
              <a:rPr lang="fa-IR" sz="2800" b="1" dirty="0">
                <a:solidFill>
                  <a:srgbClr val="0033CC"/>
                </a:solidFill>
                <a:cs typeface="B Nazanin" panose="00000400000000000000" pitchFamily="2" charset="-78"/>
              </a:rPr>
              <a:t>آن پیشرفت می کند</a:t>
            </a:r>
            <a:r>
              <a:rPr lang="fa-IR" sz="2800" b="1" dirty="0" smtClean="0">
                <a:solidFill>
                  <a:srgbClr val="0033CC"/>
                </a:solidFill>
                <a:cs typeface="B Nazanin" panose="00000400000000000000" pitchFamily="2" charset="-78"/>
              </a:rPr>
              <a:t>.</a:t>
            </a:r>
          </a:p>
          <a:p>
            <a:pPr algn="just" rtl="1"/>
            <a:endParaRPr lang="fa-IR" sz="2800" b="1" dirty="0" smtClean="0">
              <a:solidFill>
                <a:srgbClr val="0033CC"/>
              </a:solidFill>
              <a:cs typeface="B Nazanin" panose="00000400000000000000" pitchFamily="2" charset="-78"/>
            </a:endParaRPr>
          </a:p>
          <a:p>
            <a:pPr algn="just" rtl="1"/>
            <a:r>
              <a:rPr lang="fa-IR" sz="2800" b="1" dirty="0" smtClean="0">
                <a:solidFill>
                  <a:srgbClr val="0033CC"/>
                </a:solidFill>
                <a:cs typeface="B Nazanin" panose="00000400000000000000" pitchFamily="2" charset="-78"/>
              </a:rPr>
              <a:t>برای ایجاد پوسیدگی ، مواد قندی هم باید در دسترس میکروبها باشند تا عامل تخریب ساختمان معدنی دندان یعنی اسید تولید گردد.</a:t>
            </a:r>
          </a:p>
          <a:p>
            <a:pPr algn="just" rtl="1"/>
            <a:endParaRPr lang="fa-IR" sz="2800" b="1" dirty="0" smtClean="0">
              <a:solidFill>
                <a:srgbClr val="0033CC"/>
              </a:solidFill>
              <a:cs typeface="B Nazanin" panose="00000400000000000000" pitchFamily="2" charset="-78"/>
            </a:endParaRPr>
          </a:p>
          <a:p>
            <a:pPr algn="justLow" rtl="1"/>
            <a:r>
              <a:rPr lang="fa-IR" sz="2800" b="1" dirty="0" smtClean="0">
                <a:solidFill>
                  <a:srgbClr val="0033CC"/>
                </a:solidFill>
                <a:cs typeface="B Nazanin" panose="00000400000000000000" pitchFamily="2" charset="-78"/>
              </a:rPr>
              <a:t>پوسیدگی تمام سطوح دندان را به یکسان مبتلا نمی کند بلکه بعضی از سطوح به دلیل وضعیت خاصی که دارند بیشتر دچار پوسیدگی          می شوند.( شیارهای سطح جونده ، سطوح بین دندانی، طوق دندان یا محل اتصال دندان به لثه)</a:t>
            </a:r>
          </a:p>
          <a:p>
            <a:pPr algn="r" rtl="1"/>
            <a:endParaRPr lang="fa-IR" dirty="0">
              <a:solidFill>
                <a:srgbClr val="0033CC"/>
              </a:solidFill>
              <a:cs typeface="B Titr" panose="00000700000000000000" pitchFamily="2" charset="-78"/>
            </a:endParaRPr>
          </a:p>
          <a:p>
            <a:pPr algn="r" rtl="1"/>
            <a:endParaRPr lang="en-US" sz="2800" dirty="0">
              <a:solidFill>
                <a:srgbClr val="0033CC"/>
              </a:solidFill>
              <a:cs typeface="B Titr" panose="00000700000000000000" pitchFamily="2" charset="-78"/>
            </a:endParaRPr>
          </a:p>
        </p:txBody>
      </p:sp>
    </p:spTree>
    <p:extLst>
      <p:ext uri="{BB962C8B-B14F-4D97-AF65-F5344CB8AC3E}">
        <p14:creationId xmlns:p14="http://schemas.microsoft.com/office/powerpoint/2010/main" val="7633338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04664"/>
            <a:ext cx="6804248" cy="648072"/>
          </a:xfrm>
        </p:spPr>
        <p:txBody>
          <a:bodyPr>
            <a:normAutofit fontScale="90000"/>
          </a:bodyPr>
          <a:lstStyle/>
          <a:p>
            <a:pPr lvl="0" algn="r" rtl="1">
              <a:spcBef>
                <a:spcPts val="0"/>
              </a:spcBef>
            </a:pPr>
            <a:r>
              <a:rPr lang="fa-IR" sz="3200" dirty="0">
                <a:solidFill>
                  <a:srgbClr val="FF0000"/>
                </a:solidFill>
                <a:effectLst/>
                <a:ea typeface="+mn-ea"/>
                <a:cs typeface="B Titr" panose="00000700000000000000" pitchFamily="2" charset="-78"/>
              </a:rPr>
              <a:t>عوامل اصلی در ایجاد پوسیدگی دندان:</a:t>
            </a:r>
            <a:r>
              <a:rPr lang="fa-IR" sz="3200" dirty="0">
                <a:solidFill>
                  <a:srgbClr val="0033CC"/>
                </a:solidFill>
                <a:effectLst/>
                <a:ea typeface="+mn-ea"/>
                <a:cs typeface="B Titr" panose="00000700000000000000" pitchFamily="2" charset="-78"/>
              </a:rPr>
              <a:t/>
            </a:r>
            <a:br>
              <a:rPr lang="fa-IR" sz="3200" dirty="0">
                <a:solidFill>
                  <a:srgbClr val="0033CC"/>
                </a:solidFill>
                <a:effectLst/>
                <a:ea typeface="+mn-ea"/>
                <a:cs typeface="B Titr" panose="00000700000000000000" pitchFamily="2" charset="-78"/>
              </a:rPr>
            </a:br>
            <a:endParaRPr lang="en-US" sz="5400" dirty="0">
              <a:solidFill>
                <a:srgbClr val="0033CC"/>
              </a:solidFill>
            </a:endParaRPr>
          </a:p>
        </p:txBody>
      </p:sp>
      <p:sp>
        <p:nvSpPr>
          <p:cNvPr id="2" name="Slide Number Placeholder 1"/>
          <p:cNvSpPr>
            <a:spLocks noGrp="1"/>
          </p:cNvSpPr>
          <p:nvPr>
            <p:ph type="sldNum" sz="quarter" idx="12"/>
          </p:nvPr>
        </p:nvSpPr>
        <p:spPr>
          <a:xfrm>
            <a:off x="0" y="6299200"/>
            <a:ext cx="2133600" cy="304800"/>
          </a:xfrm>
        </p:spPr>
        <p:txBody>
          <a:bodyPr/>
          <a:lstStyle/>
          <a:p>
            <a:fld id="{5BD2F974-3605-4A21-B827-3EEFE016C885}" type="slidenum">
              <a:rPr lang="en-US" smtClean="0"/>
              <a:t>13</a:t>
            </a:fld>
            <a:endParaRPr lang="en-US" dirty="0"/>
          </a:p>
        </p:txBody>
      </p:sp>
      <p:sp>
        <p:nvSpPr>
          <p:cNvPr id="4" name="TextBox 3"/>
          <p:cNvSpPr txBox="1"/>
          <p:nvPr/>
        </p:nvSpPr>
        <p:spPr>
          <a:xfrm>
            <a:off x="431451" y="1052736"/>
            <a:ext cx="7992888" cy="5262979"/>
          </a:xfrm>
          <a:prstGeom prst="rect">
            <a:avLst/>
          </a:prstGeom>
          <a:noFill/>
        </p:spPr>
        <p:txBody>
          <a:bodyPr wrap="square" rtlCol="0">
            <a:spAutoFit/>
          </a:bodyPr>
          <a:lstStyle/>
          <a:p>
            <a:pPr marL="514350" lvl="0" indent="-514350" algn="justLow" rtl="1">
              <a:buFontTx/>
              <a:buAutoNum type="arabicPeriod"/>
            </a:pPr>
            <a:r>
              <a:rPr lang="fa-IR" sz="2800" b="1" dirty="0">
                <a:solidFill>
                  <a:srgbClr val="0033CC"/>
                </a:solidFill>
                <a:cs typeface="B Nazanin" panose="00000400000000000000" pitchFamily="2" charset="-78"/>
              </a:rPr>
              <a:t>میکروب ها</a:t>
            </a:r>
          </a:p>
          <a:p>
            <a:pPr marL="514350" lvl="0" indent="-514350" algn="justLow" rtl="1">
              <a:buFontTx/>
              <a:buAutoNum type="arabicPeriod"/>
            </a:pPr>
            <a:r>
              <a:rPr lang="fa-IR" sz="2800" b="1" dirty="0">
                <a:solidFill>
                  <a:srgbClr val="0033CC"/>
                </a:solidFill>
                <a:cs typeface="B Nazanin" panose="00000400000000000000" pitchFamily="2" charset="-78"/>
              </a:rPr>
              <a:t>مواد قندی</a:t>
            </a:r>
          </a:p>
          <a:p>
            <a:pPr marL="514350" lvl="0" indent="-514350" algn="justLow" rtl="1">
              <a:buFontTx/>
              <a:buAutoNum type="arabicPeriod"/>
            </a:pPr>
            <a:r>
              <a:rPr lang="fa-IR" sz="2800" b="1" dirty="0">
                <a:solidFill>
                  <a:srgbClr val="0033CC"/>
                </a:solidFill>
                <a:cs typeface="B Nazanin" panose="00000400000000000000" pitchFamily="2" charset="-78"/>
              </a:rPr>
              <a:t>مقاومت شخص و دندان</a:t>
            </a:r>
          </a:p>
          <a:p>
            <a:pPr marL="514350" lvl="0" indent="-514350" algn="justLow" rtl="1">
              <a:buFontTx/>
              <a:buAutoNum type="arabicPeriod"/>
            </a:pPr>
            <a:r>
              <a:rPr lang="fa-IR" sz="2800" b="1" dirty="0" smtClean="0">
                <a:solidFill>
                  <a:srgbClr val="0033CC"/>
                </a:solidFill>
                <a:cs typeface="B Nazanin" panose="00000400000000000000" pitchFamily="2" charset="-78"/>
              </a:rPr>
              <a:t>زمان</a:t>
            </a:r>
          </a:p>
          <a:p>
            <a:pPr lvl="0" algn="justLow" rtl="1"/>
            <a:endParaRPr lang="fa-IR" sz="2800" b="1" dirty="0">
              <a:solidFill>
                <a:srgbClr val="0033CC"/>
              </a:solidFill>
              <a:cs typeface="B Nazanin" panose="00000400000000000000" pitchFamily="2" charset="-78"/>
            </a:endParaRPr>
          </a:p>
          <a:p>
            <a:pPr lvl="0" algn="justLow" rtl="1"/>
            <a:r>
              <a:rPr lang="fa-IR" sz="2800" b="1" dirty="0" smtClean="0">
                <a:solidFill>
                  <a:srgbClr val="0033CC"/>
                </a:solidFill>
                <a:cs typeface="B Nazanin" panose="00000400000000000000" pitchFamily="2" charset="-78"/>
              </a:rPr>
              <a:t>این چهار عامل همراه هم ایجاد پوسیدگی می کنند و اگر هر کدام نباشد، دندان پوسیده نمی شود.</a:t>
            </a:r>
          </a:p>
          <a:p>
            <a:pPr lvl="0" algn="justLow" rtl="1"/>
            <a:r>
              <a:rPr lang="fa-IR" sz="2800" b="1" dirty="0" smtClean="0">
                <a:solidFill>
                  <a:srgbClr val="0033CC"/>
                </a:solidFill>
                <a:cs typeface="B Nazanin" panose="00000400000000000000" pitchFamily="2" charset="-78"/>
              </a:rPr>
              <a:t>اگر میکروب ها باشند و مواد قندی نباشد شدت وقوع پوسیدگی به این اندازه نخواهد بود. وجود میکروب ها و مواد قندی در افرادی که مقاومت کم دارند نیز در یک لحظه و یک روز سبب خرابی دندان نمی شود، بلکه مدت زمانی لازم است تا اینها بتوانند سح دندان را خراب کنند.</a:t>
            </a:r>
            <a:endParaRPr lang="fa-IR" sz="2800" b="1" dirty="0">
              <a:solidFill>
                <a:srgbClr val="0033CC"/>
              </a:solidFill>
              <a:cs typeface="B Nazanin" panose="00000400000000000000" pitchFamily="2" charset="-78"/>
            </a:endParaRPr>
          </a:p>
        </p:txBody>
      </p:sp>
    </p:spTree>
    <p:extLst>
      <p:ext uri="{BB962C8B-B14F-4D97-AF65-F5344CB8AC3E}">
        <p14:creationId xmlns:p14="http://schemas.microsoft.com/office/powerpoint/2010/main" val="3465429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8" name="Rectangle 2"/>
          <p:cNvSpPr>
            <a:spLocks noGrp="1" noChangeArrowheads="1"/>
          </p:cNvSpPr>
          <p:nvPr>
            <p:ph type="title"/>
          </p:nvPr>
        </p:nvSpPr>
        <p:spPr>
          <a:xfrm>
            <a:off x="395288" y="620713"/>
            <a:ext cx="8229600" cy="1143000"/>
          </a:xfrm>
        </p:spPr>
        <p:txBody>
          <a:bodyPr/>
          <a:lstStyle/>
          <a:p>
            <a:pPr algn="ctr" eaLnBrk="1" hangingPunct="1"/>
            <a:r>
              <a:rPr lang="fa-IR" altLang="en-US" sz="4000" dirty="0" smtClean="0">
                <a:solidFill>
                  <a:srgbClr val="0033CC"/>
                </a:solidFill>
                <a:cs typeface="B Titr" panose="00000700000000000000" pitchFamily="2" charset="-78"/>
              </a:rPr>
              <a:t>روشهای پیشگیری از بیماریهای دهان و دندان</a:t>
            </a:r>
            <a:endParaRPr lang="en-US" altLang="en-US" sz="4000" dirty="0" smtClean="0">
              <a:solidFill>
                <a:srgbClr val="0033CC"/>
              </a:solidFill>
              <a:cs typeface="B Titr" panose="00000700000000000000" pitchFamily="2" charset="-78"/>
            </a:endParaRPr>
          </a:p>
        </p:txBody>
      </p:sp>
      <p:sp>
        <p:nvSpPr>
          <p:cNvPr id="52229" name="Rectangle 3"/>
          <p:cNvSpPr>
            <a:spLocks noGrp="1" noChangeArrowheads="1"/>
          </p:cNvSpPr>
          <p:nvPr>
            <p:ph idx="1"/>
          </p:nvPr>
        </p:nvSpPr>
        <p:spPr>
          <a:xfrm>
            <a:off x="467544" y="1844824"/>
            <a:ext cx="6624736" cy="4525963"/>
          </a:xfrm>
        </p:spPr>
        <p:txBody>
          <a:bodyPr>
            <a:normAutofit/>
          </a:bodyPr>
          <a:lstStyle/>
          <a:p>
            <a:pPr algn="r" rtl="1" eaLnBrk="1" hangingPunct="1">
              <a:buClr>
                <a:srgbClr val="00FF00"/>
              </a:buClr>
              <a:buSzPct val="65000"/>
              <a:buFont typeface="Wingdings" panose="05000000000000000000" pitchFamily="2" charset="2"/>
              <a:buChar char="q"/>
            </a:pPr>
            <a:r>
              <a:rPr lang="fa-IR" altLang="en-US" sz="2400" b="1" dirty="0" smtClean="0">
                <a:solidFill>
                  <a:srgbClr val="0033CC"/>
                </a:solidFill>
                <a:cs typeface="B Titr" panose="00000700000000000000" pitchFamily="2" charset="-78"/>
              </a:rPr>
              <a:t>مسواک و نخ دندان</a:t>
            </a:r>
          </a:p>
          <a:p>
            <a:pPr algn="r" rtl="1" eaLnBrk="1" hangingPunct="1">
              <a:buClr>
                <a:srgbClr val="00FF00"/>
              </a:buClr>
              <a:buFont typeface="Wingdings" panose="05000000000000000000" pitchFamily="2" charset="2"/>
              <a:buChar char="q"/>
            </a:pPr>
            <a:endParaRPr lang="fa-IR" altLang="en-US" sz="2400" b="1" dirty="0" smtClean="0">
              <a:solidFill>
                <a:srgbClr val="0033CC"/>
              </a:solidFill>
              <a:cs typeface="B Titr" panose="00000700000000000000" pitchFamily="2" charset="-78"/>
            </a:endParaRPr>
          </a:p>
          <a:p>
            <a:pPr algn="r" rtl="1" eaLnBrk="1" hangingPunct="1">
              <a:buClr>
                <a:srgbClr val="00FF00"/>
              </a:buClr>
              <a:buFont typeface="Wingdings" panose="05000000000000000000" pitchFamily="2" charset="2"/>
              <a:buChar char="q"/>
            </a:pPr>
            <a:r>
              <a:rPr lang="fa-IR" altLang="en-US" sz="2400" b="1" dirty="0" smtClean="0">
                <a:solidFill>
                  <a:srgbClr val="0033CC"/>
                </a:solidFill>
                <a:cs typeface="B Titr" panose="00000700000000000000" pitchFamily="2" charset="-78"/>
              </a:rPr>
              <a:t>فلوراید و روشهای مختلف استفاده از آن</a:t>
            </a:r>
          </a:p>
          <a:p>
            <a:pPr algn="r" rtl="1" eaLnBrk="1" hangingPunct="1">
              <a:buClr>
                <a:srgbClr val="00FF00"/>
              </a:buClr>
              <a:buFont typeface="Wingdings" panose="05000000000000000000" pitchFamily="2" charset="2"/>
              <a:buChar char="q"/>
            </a:pPr>
            <a:endParaRPr lang="fa-IR" altLang="en-US" sz="2400" b="1" dirty="0" smtClean="0">
              <a:solidFill>
                <a:srgbClr val="0033CC"/>
              </a:solidFill>
              <a:cs typeface="B Titr" panose="00000700000000000000" pitchFamily="2" charset="-78"/>
            </a:endParaRPr>
          </a:p>
          <a:p>
            <a:pPr algn="r" rtl="1" eaLnBrk="1" hangingPunct="1">
              <a:buClr>
                <a:srgbClr val="00FF00"/>
              </a:buClr>
              <a:buFont typeface="Wingdings" panose="05000000000000000000" pitchFamily="2" charset="2"/>
              <a:buChar char="q"/>
            </a:pPr>
            <a:r>
              <a:rPr lang="fa-IR" altLang="en-US" sz="2400" b="1" dirty="0" smtClean="0">
                <a:solidFill>
                  <a:srgbClr val="0033CC"/>
                </a:solidFill>
                <a:cs typeface="B Titr" panose="00000700000000000000" pitchFamily="2" charset="-78"/>
              </a:rPr>
              <a:t>فیشور سیلانت (شیار پوش)</a:t>
            </a:r>
          </a:p>
          <a:p>
            <a:pPr algn="r" rtl="1" eaLnBrk="1" hangingPunct="1">
              <a:buClr>
                <a:srgbClr val="00FF00"/>
              </a:buClr>
              <a:buFont typeface="Wingdings" panose="05000000000000000000" pitchFamily="2" charset="2"/>
              <a:buChar char="q"/>
            </a:pPr>
            <a:endParaRPr lang="fa-IR" altLang="en-US" sz="2400" b="1" dirty="0" smtClean="0">
              <a:solidFill>
                <a:srgbClr val="0033CC"/>
              </a:solidFill>
              <a:cs typeface="B Titr" panose="00000700000000000000" pitchFamily="2" charset="-78"/>
            </a:endParaRPr>
          </a:p>
          <a:p>
            <a:pPr algn="r" rtl="1" eaLnBrk="1" hangingPunct="1">
              <a:buClr>
                <a:srgbClr val="00FF00"/>
              </a:buClr>
              <a:buFont typeface="Wingdings" panose="05000000000000000000" pitchFamily="2" charset="2"/>
              <a:buChar char="q"/>
            </a:pPr>
            <a:r>
              <a:rPr lang="fa-IR" altLang="en-US" sz="2400" b="1" dirty="0" smtClean="0">
                <a:solidFill>
                  <a:srgbClr val="0033CC"/>
                </a:solidFill>
                <a:cs typeface="B Titr" panose="00000700000000000000" pitchFamily="2" charset="-78"/>
              </a:rPr>
              <a:t>تغذیه</a:t>
            </a:r>
            <a:endParaRPr lang="en-US" altLang="en-US" sz="2400" b="1" dirty="0" smtClean="0">
              <a:solidFill>
                <a:srgbClr val="0033CC"/>
              </a:solidFill>
              <a:cs typeface="B Titr" panose="000007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14</a:t>
            </a:fld>
            <a:endParaRPr lang="en-US"/>
          </a:p>
        </p:txBody>
      </p:sp>
    </p:spTree>
    <p:extLst>
      <p:ext uri="{BB962C8B-B14F-4D97-AF65-F5344CB8AC3E}">
        <p14:creationId xmlns:p14="http://schemas.microsoft.com/office/powerpoint/2010/main" val="40674042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2"/>
          <p:cNvSpPr>
            <a:spLocks noChangeArrowheads="1"/>
          </p:cNvSpPr>
          <p:nvPr/>
        </p:nvSpPr>
        <p:spPr bwMode="auto">
          <a:xfrm>
            <a:off x="395536" y="122149"/>
            <a:ext cx="8496944" cy="664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l" eaLnBrk="0" hangingPunct="0">
              <a:spcBef>
                <a:spcPct val="20000"/>
              </a:spcBef>
              <a:buChar char="•"/>
              <a:tabLst>
                <a:tab pos="457200" algn="l"/>
              </a:tabLst>
              <a:defRPr sz="3200">
                <a:solidFill>
                  <a:schemeClr val="tx1"/>
                </a:solidFill>
                <a:latin typeface="Arial" charset="0"/>
                <a:cs typeface="Arial" charset="0"/>
              </a:defRPr>
            </a:lvl1pPr>
            <a:lvl2pPr marL="742950" indent="-285750" algn="l" eaLnBrk="0" hangingPunct="0">
              <a:spcBef>
                <a:spcPct val="20000"/>
              </a:spcBef>
              <a:buChar char="–"/>
              <a:tabLst>
                <a:tab pos="457200" algn="l"/>
              </a:tabLst>
              <a:defRPr sz="2800">
                <a:solidFill>
                  <a:schemeClr val="tx1"/>
                </a:solidFill>
                <a:latin typeface="Arial" charset="0"/>
                <a:cs typeface="Arial" charset="0"/>
              </a:defRPr>
            </a:lvl2pPr>
            <a:lvl3pPr marL="1143000" indent="-228600" algn="l" eaLnBrk="0" hangingPunct="0">
              <a:spcBef>
                <a:spcPct val="20000"/>
              </a:spcBef>
              <a:buChar char="•"/>
              <a:tabLst>
                <a:tab pos="457200" algn="l"/>
              </a:tabLst>
              <a:defRPr sz="2400">
                <a:solidFill>
                  <a:schemeClr val="tx1"/>
                </a:solidFill>
                <a:latin typeface="Arial" charset="0"/>
                <a:cs typeface="Arial" charset="0"/>
              </a:defRPr>
            </a:lvl3pPr>
            <a:lvl4pPr marL="1600200" indent="-228600" algn="l" eaLnBrk="0" hangingPunct="0">
              <a:spcBef>
                <a:spcPct val="20000"/>
              </a:spcBef>
              <a:buChar char="–"/>
              <a:tabLst>
                <a:tab pos="457200" algn="l"/>
              </a:tabLst>
              <a:defRPr sz="2000">
                <a:solidFill>
                  <a:schemeClr val="tx1"/>
                </a:solidFill>
                <a:latin typeface="Arial" charset="0"/>
                <a:cs typeface="Arial" charset="0"/>
              </a:defRPr>
            </a:lvl4pPr>
            <a:lvl5pPr marL="2057400" indent="-228600" algn="l" eaLnBrk="0" hangingPunct="0">
              <a:spcBef>
                <a:spcPct val="20000"/>
              </a:spcBef>
              <a:buChar char="»"/>
              <a:tabLst>
                <a:tab pos="457200" algn="l"/>
              </a:tabLst>
              <a:defRPr sz="2000">
                <a:solidFill>
                  <a:schemeClr val="tx1"/>
                </a:solidFill>
                <a:latin typeface="Arial" charset="0"/>
                <a:cs typeface="Arial" charset="0"/>
              </a:defRPr>
            </a:lvl5pPr>
            <a:lvl6pPr marL="2514600" indent="-228600" eaLnBrk="0" fontAlgn="base" hangingPunct="0">
              <a:spcBef>
                <a:spcPct val="20000"/>
              </a:spcBef>
              <a:spcAft>
                <a:spcPct val="0"/>
              </a:spcAft>
              <a:buChar char="»"/>
              <a:tabLst>
                <a:tab pos="457200" algn="l"/>
              </a:tabLst>
              <a:defRPr sz="2000">
                <a:solidFill>
                  <a:schemeClr val="tx1"/>
                </a:solidFill>
                <a:latin typeface="Arial" charset="0"/>
                <a:cs typeface="Arial" charset="0"/>
              </a:defRPr>
            </a:lvl6pPr>
            <a:lvl7pPr marL="2971800" indent="-228600" eaLnBrk="0" fontAlgn="base" hangingPunct="0">
              <a:spcBef>
                <a:spcPct val="20000"/>
              </a:spcBef>
              <a:spcAft>
                <a:spcPct val="0"/>
              </a:spcAft>
              <a:buChar char="»"/>
              <a:tabLst>
                <a:tab pos="457200" algn="l"/>
              </a:tabLst>
              <a:defRPr sz="2000">
                <a:solidFill>
                  <a:schemeClr val="tx1"/>
                </a:solidFill>
                <a:latin typeface="Arial" charset="0"/>
                <a:cs typeface="Arial" charset="0"/>
              </a:defRPr>
            </a:lvl7pPr>
            <a:lvl8pPr marL="3429000" indent="-228600" eaLnBrk="0" fontAlgn="base" hangingPunct="0">
              <a:spcBef>
                <a:spcPct val="20000"/>
              </a:spcBef>
              <a:spcAft>
                <a:spcPct val="0"/>
              </a:spcAft>
              <a:buChar char="»"/>
              <a:tabLst>
                <a:tab pos="457200" algn="l"/>
              </a:tabLst>
              <a:defRPr sz="2000">
                <a:solidFill>
                  <a:schemeClr val="tx1"/>
                </a:solidFill>
                <a:latin typeface="Arial" charset="0"/>
                <a:cs typeface="Arial" charset="0"/>
              </a:defRPr>
            </a:lvl8pPr>
            <a:lvl9pPr marL="3886200" indent="-228600" eaLnBrk="0" fontAlgn="base" hangingPunct="0">
              <a:spcBef>
                <a:spcPct val="20000"/>
              </a:spcBef>
              <a:spcAft>
                <a:spcPct val="0"/>
              </a:spcAft>
              <a:buChar char="»"/>
              <a:tabLst>
                <a:tab pos="457200" algn="l"/>
              </a:tabLst>
              <a:defRPr sz="2000">
                <a:solidFill>
                  <a:schemeClr val="tx1"/>
                </a:solidFill>
                <a:latin typeface="Arial" charset="0"/>
                <a:cs typeface="Arial" charset="0"/>
              </a:defRPr>
            </a:lvl9pPr>
          </a:lstStyle>
          <a:p>
            <a:pPr algn="justLow" rtl="1" eaLnBrk="1" hangingPunct="1">
              <a:spcBef>
                <a:spcPct val="0"/>
              </a:spcBef>
              <a:buFontTx/>
              <a:buNone/>
            </a:pPr>
            <a:r>
              <a:rPr lang="fa-IR" altLang="en-US" sz="1800" dirty="0">
                <a:solidFill>
                  <a:srgbClr val="0033CC"/>
                </a:solidFill>
              </a:rPr>
              <a:t> </a:t>
            </a:r>
            <a:r>
              <a:rPr lang="ar-SA" altLang="en-US" sz="2000" b="1" dirty="0">
                <a:solidFill>
                  <a:srgbClr val="FF0000"/>
                </a:solidFill>
                <a:cs typeface="B Titr" panose="00000700000000000000" pitchFamily="2" charset="-78"/>
              </a:rPr>
              <a:t>هدف از مسواک </a:t>
            </a:r>
            <a:r>
              <a:rPr lang="ar-SA" altLang="en-US" sz="2000" b="1" dirty="0" smtClean="0">
                <a:solidFill>
                  <a:srgbClr val="FF0000"/>
                </a:solidFill>
                <a:cs typeface="B Titr" panose="00000700000000000000" pitchFamily="2" charset="-78"/>
              </a:rPr>
              <a:t>زدن</a:t>
            </a:r>
            <a:r>
              <a:rPr lang="fa-IR" altLang="en-US" sz="2000" dirty="0" smtClean="0">
                <a:solidFill>
                  <a:srgbClr val="FF0000"/>
                </a:solidFill>
              </a:rPr>
              <a:t>: </a:t>
            </a:r>
            <a:r>
              <a:rPr lang="ar-SA" altLang="en-US" sz="2000" b="1" dirty="0">
                <a:solidFill>
                  <a:srgbClr val="0033CC"/>
                </a:solidFill>
                <a:cs typeface="B Nazanin" panose="00000400000000000000" pitchFamily="2" charset="-78"/>
              </a:rPr>
              <a:t>هدف اصلی از مسواك زدن برداشتن و پاك كردن پلاك ميكروبی از روی دندانها و لثه می </a:t>
            </a:r>
            <a:r>
              <a:rPr lang="ar-SA" altLang="en-US" sz="2000" b="1" dirty="0" smtClean="0">
                <a:solidFill>
                  <a:srgbClr val="0033CC"/>
                </a:solidFill>
                <a:cs typeface="B Nazanin" panose="00000400000000000000" pitchFamily="2" charset="-78"/>
              </a:rPr>
              <a:t>باشد.</a:t>
            </a:r>
            <a:r>
              <a:rPr lang="fa-IR" altLang="en-US" sz="2000" b="1" dirty="0" smtClean="0">
                <a:solidFill>
                  <a:srgbClr val="0033CC"/>
                </a:solidFill>
                <a:cs typeface="B Nazanin" panose="00000400000000000000" pitchFamily="2" charset="-78"/>
              </a:rPr>
              <a:t> </a:t>
            </a:r>
            <a:r>
              <a:rPr lang="ar-SA" altLang="en-US" sz="2000" b="1" dirty="0" smtClean="0">
                <a:solidFill>
                  <a:srgbClr val="0033CC"/>
                </a:solidFill>
                <a:cs typeface="B Nazanin" panose="00000400000000000000" pitchFamily="2" charset="-78"/>
              </a:rPr>
              <a:t>پلاک میکروب</a:t>
            </a:r>
            <a:r>
              <a:rPr lang="fa-IR" altLang="en-US" sz="2000" b="1" dirty="0" smtClean="0">
                <a:solidFill>
                  <a:srgbClr val="0033CC"/>
                </a:solidFill>
                <a:cs typeface="B Nazanin" panose="00000400000000000000" pitchFamily="2" charset="-78"/>
              </a:rPr>
              <a:t>ی </a:t>
            </a:r>
            <a:r>
              <a:rPr lang="ar-SA" altLang="en-US" sz="2000" b="1" dirty="0" smtClean="0">
                <a:solidFill>
                  <a:srgbClr val="0033CC"/>
                </a:solidFill>
                <a:cs typeface="B Nazanin" panose="00000400000000000000" pitchFamily="2" charset="-78"/>
              </a:rPr>
              <a:t>عامل</a:t>
            </a:r>
            <a:r>
              <a:rPr lang="fa-IR" altLang="en-US" sz="2000" b="1" dirty="0" smtClean="0">
                <a:solidFill>
                  <a:srgbClr val="0033CC"/>
                </a:solidFill>
                <a:cs typeface="B Nazanin" panose="00000400000000000000" pitchFamily="2" charset="-78"/>
              </a:rPr>
              <a:t> اصلی</a:t>
            </a:r>
            <a:r>
              <a:rPr lang="ar-SA" altLang="en-US" sz="2000" b="1" dirty="0" smtClean="0">
                <a:solidFill>
                  <a:srgbClr val="0033CC"/>
                </a:solidFill>
                <a:cs typeface="B Nazanin" panose="00000400000000000000" pitchFamily="2" charset="-78"/>
              </a:rPr>
              <a:t> </a:t>
            </a:r>
            <a:r>
              <a:rPr lang="ar-SA" altLang="en-US" sz="2000" b="1" dirty="0">
                <a:solidFill>
                  <a:srgbClr val="0033CC"/>
                </a:solidFill>
                <a:cs typeface="B Nazanin" panose="00000400000000000000" pitchFamily="2" charset="-78"/>
              </a:rPr>
              <a:t>بیماریهای لثه و پوسیدگی دندانها </a:t>
            </a:r>
            <a:r>
              <a:rPr lang="fa-IR" altLang="en-US" sz="2000" b="1" dirty="0" smtClean="0">
                <a:solidFill>
                  <a:srgbClr val="0033CC"/>
                </a:solidFill>
                <a:cs typeface="B Nazanin" panose="00000400000000000000" pitchFamily="2" charset="-78"/>
              </a:rPr>
              <a:t>                  </a:t>
            </a:r>
            <a:r>
              <a:rPr lang="ar-SA" altLang="en-US" sz="2000" b="1" dirty="0" smtClean="0">
                <a:solidFill>
                  <a:srgbClr val="0033CC"/>
                </a:solidFill>
                <a:cs typeface="B Nazanin" panose="00000400000000000000" pitchFamily="2" charset="-78"/>
              </a:rPr>
              <a:t>می باشد</a:t>
            </a:r>
            <a:r>
              <a:rPr lang="fa-IR" altLang="en-US" sz="2000" b="1" dirty="0" smtClean="0">
                <a:solidFill>
                  <a:srgbClr val="0033CC"/>
                </a:solidFill>
                <a:cs typeface="B Nazanin" panose="00000400000000000000" pitchFamily="2" charset="-78"/>
              </a:rPr>
              <a:t>. پلاک میکروبی یک لایه بی رنگ و چسبنده از باکتری و مواد قندی است که به صورت مرتب روی دندان ها تشکیل می شود و در صورتی که تمیز نشود به جرم تبدیل می گردد. پلاک میکروبی با آب شسته نمی شود.</a:t>
            </a:r>
            <a:endParaRPr lang="en-US" altLang="en-US" sz="2000" b="1" dirty="0">
              <a:solidFill>
                <a:srgbClr val="0033CC"/>
              </a:solidFill>
              <a:cs typeface="B Nazanin" panose="00000400000000000000" pitchFamily="2" charset="-78"/>
            </a:endParaRPr>
          </a:p>
          <a:p>
            <a:pPr algn="justLow" rtl="1" eaLnBrk="1" hangingPunct="1">
              <a:spcBef>
                <a:spcPct val="0"/>
              </a:spcBef>
              <a:buFontTx/>
              <a:buNone/>
            </a:pPr>
            <a:r>
              <a:rPr lang="ar-SA" altLang="en-US" sz="2000" b="1" dirty="0">
                <a:solidFill>
                  <a:srgbClr val="0033CC"/>
                </a:solidFill>
                <a:cs typeface="B Nazanin" panose="00000400000000000000" pitchFamily="2" charset="-78"/>
              </a:rPr>
              <a:t> بهتر است مسواک کردن در فرصت مناسب و با زمان کافی و توام با آرامش صورت </a:t>
            </a:r>
            <a:r>
              <a:rPr lang="fa-IR" altLang="en-US" sz="2000" b="1" dirty="0" smtClean="0">
                <a:solidFill>
                  <a:srgbClr val="0033CC"/>
                </a:solidFill>
                <a:cs typeface="B Nazanin" panose="00000400000000000000" pitchFamily="2" charset="-78"/>
              </a:rPr>
              <a:t> پذیرد. لازم است مسواک کردن حتماً با خمیردندان حاوی فلوراید انجام شود تا به </a:t>
            </a:r>
            <a:r>
              <a:rPr lang="fa-IR" altLang="en-US" sz="2000" b="1" dirty="0">
                <a:solidFill>
                  <a:srgbClr val="0033CC"/>
                </a:solidFill>
                <a:latin typeface="Palatino Linotype"/>
                <a:cs typeface="B Nazanin" panose="00000400000000000000" pitchFamily="2" charset="-78"/>
              </a:rPr>
              <a:t>کنترل پوسیدگی کمک </a:t>
            </a:r>
            <a:r>
              <a:rPr lang="fa-IR" altLang="en-US" sz="2000" b="1" dirty="0" smtClean="0">
                <a:solidFill>
                  <a:srgbClr val="0033CC"/>
                </a:solidFill>
                <a:latin typeface="Palatino Linotype"/>
                <a:cs typeface="B Nazanin" panose="00000400000000000000" pitchFamily="2" charset="-78"/>
              </a:rPr>
              <a:t>کند. </a:t>
            </a:r>
            <a:r>
              <a:rPr lang="fa-IR" altLang="en-US" sz="2000" b="1" dirty="0" smtClean="0">
                <a:solidFill>
                  <a:srgbClr val="0033CC"/>
                </a:solidFill>
                <a:cs typeface="B Nazanin" panose="00000400000000000000" pitchFamily="2" charset="-78"/>
              </a:rPr>
              <a:t>استفاده از نمک خشک و جوش شیرین و سایر پودرها برای مسواک کردن صحیح نیست و باعث ساییدگی مینای دندان و خراشیدگی  لثه می گردد. </a:t>
            </a:r>
          </a:p>
          <a:p>
            <a:pPr algn="justLow" rtl="1" eaLnBrk="1" hangingPunct="1">
              <a:spcBef>
                <a:spcPct val="0"/>
              </a:spcBef>
              <a:buFontTx/>
              <a:buNone/>
            </a:pPr>
            <a:r>
              <a:rPr lang="fa-IR" altLang="en-US" sz="2000" b="1" dirty="0" smtClean="0">
                <a:solidFill>
                  <a:srgbClr val="0033CC"/>
                </a:solidFill>
                <a:cs typeface="B Nazanin" panose="00000400000000000000" pitchFamily="2" charset="-78"/>
              </a:rPr>
              <a:t>استفاده از آب نمک رقیق(نصف قاشق چایخوری در یک لیوان آب جوشیده سرد شده) می تواند مفید باشد ولی نمی تواند جایگزین مسواک و خمیر دندان شود.</a:t>
            </a:r>
            <a:endParaRPr lang="en-US" altLang="en-US" sz="2000" b="1" dirty="0">
              <a:solidFill>
                <a:srgbClr val="0033CC"/>
              </a:solidFill>
              <a:cs typeface="B Nazanin" panose="00000400000000000000" pitchFamily="2" charset="-78"/>
            </a:endParaRPr>
          </a:p>
          <a:p>
            <a:pPr algn="justLow" rtl="1" eaLnBrk="1" hangingPunct="1">
              <a:spcBef>
                <a:spcPct val="0"/>
              </a:spcBef>
              <a:buFontTx/>
              <a:buNone/>
            </a:pPr>
            <a:endParaRPr lang="en-US" altLang="en-US" sz="2000" b="1" dirty="0">
              <a:solidFill>
                <a:srgbClr val="0033CC"/>
              </a:solidFill>
              <a:cs typeface="B Nazanin" panose="00000400000000000000" pitchFamily="2" charset="-78"/>
            </a:endParaRPr>
          </a:p>
          <a:p>
            <a:pPr algn="justLow" rtl="1" eaLnBrk="1" hangingPunct="1">
              <a:spcBef>
                <a:spcPct val="0"/>
              </a:spcBef>
              <a:buFontTx/>
              <a:buNone/>
            </a:pPr>
            <a:r>
              <a:rPr lang="ar-SA" altLang="en-US" sz="2000" b="1" dirty="0">
                <a:solidFill>
                  <a:srgbClr val="0033CC"/>
                </a:solidFill>
                <a:cs typeface="B Nazanin" panose="00000400000000000000" pitchFamily="2" charset="-78"/>
              </a:rPr>
              <a:t>البته ایده آل آن است که بعداز هر بار مصرف مواد غذایی یا مواد قندی </a:t>
            </a:r>
            <a:r>
              <a:rPr lang="ar-SA" altLang="en-US" sz="2000" b="1" dirty="0" smtClean="0">
                <a:solidFill>
                  <a:srgbClr val="0033CC"/>
                </a:solidFill>
                <a:cs typeface="B Nazanin" panose="00000400000000000000" pitchFamily="2" charset="-78"/>
              </a:rPr>
              <a:t>،</a:t>
            </a:r>
            <a:r>
              <a:rPr lang="fa-IR" altLang="en-US" sz="2000" b="1" dirty="0" smtClean="0">
                <a:solidFill>
                  <a:srgbClr val="0033CC"/>
                </a:solidFill>
                <a:cs typeface="B Nazanin" panose="00000400000000000000" pitchFamily="2" charset="-78"/>
              </a:rPr>
              <a:t> </a:t>
            </a:r>
            <a:r>
              <a:rPr lang="ar-SA" altLang="en-US" sz="2000" b="1" dirty="0" smtClean="0">
                <a:solidFill>
                  <a:srgbClr val="0033CC"/>
                </a:solidFill>
                <a:cs typeface="B Nazanin" panose="00000400000000000000" pitchFamily="2" charset="-78"/>
              </a:rPr>
              <a:t>دندانهایمان </a:t>
            </a:r>
            <a:r>
              <a:rPr lang="ar-SA" altLang="en-US" sz="2000" b="1" dirty="0">
                <a:solidFill>
                  <a:srgbClr val="0033CC"/>
                </a:solidFill>
                <a:cs typeface="B Nazanin" panose="00000400000000000000" pitchFamily="2" charset="-78"/>
              </a:rPr>
              <a:t>را مسواک کنیم . اگر نشد</a:t>
            </a:r>
            <a:r>
              <a:rPr lang="ar-SA" altLang="en-US" sz="2000" b="1" dirty="0" smtClean="0">
                <a:solidFill>
                  <a:srgbClr val="0033CC"/>
                </a:solidFill>
                <a:cs typeface="B Nazanin" panose="00000400000000000000" pitchFamily="2" charset="-78"/>
              </a:rPr>
              <a:t>،</a:t>
            </a:r>
            <a:r>
              <a:rPr lang="fa-IR" altLang="en-US" sz="2000" b="1" dirty="0" smtClean="0">
                <a:solidFill>
                  <a:srgbClr val="0033CC"/>
                </a:solidFill>
                <a:cs typeface="B Nazanin" panose="00000400000000000000" pitchFamily="2" charset="-78"/>
              </a:rPr>
              <a:t> </a:t>
            </a:r>
            <a:r>
              <a:rPr lang="ar-SA" altLang="en-US" sz="2000" b="1" dirty="0" smtClean="0">
                <a:solidFill>
                  <a:srgbClr val="0033CC"/>
                </a:solidFill>
                <a:cs typeface="B Nazanin" panose="00000400000000000000" pitchFamily="2" charset="-78"/>
              </a:rPr>
              <a:t>در </a:t>
            </a:r>
            <a:r>
              <a:rPr lang="ar-SA" altLang="en-US" sz="2000" b="1" dirty="0">
                <a:solidFill>
                  <a:srgbClr val="0033CC"/>
                </a:solidFill>
                <a:cs typeface="B Nazanin" panose="00000400000000000000" pitchFamily="2" charset="-78"/>
              </a:rPr>
              <a:t>دو نوبت مسواک کردن دندانها حتما باید صورت </a:t>
            </a:r>
            <a:r>
              <a:rPr lang="ar-SA" altLang="en-US" sz="2000" b="1" dirty="0" smtClean="0">
                <a:solidFill>
                  <a:srgbClr val="0033CC"/>
                </a:solidFill>
                <a:cs typeface="B Nazanin" panose="00000400000000000000" pitchFamily="2" charset="-78"/>
              </a:rPr>
              <a:t>گیرد</a:t>
            </a:r>
            <a:r>
              <a:rPr lang="fa-IR" altLang="en-US" sz="2000" b="1" dirty="0" smtClean="0">
                <a:solidFill>
                  <a:srgbClr val="0033CC"/>
                </a:solidFill>
                <a:cs typeface="B Nazanin" panose="00000400000000000000" pitchFamily="2" charset="-78"/>
              </a:rPr>
              <a:t>.</a:t>
            </a:r>
            <a:endParaRPr lang="en-US" altLang="en-US" sz="2000" b="1" dirty="0">
              <a:solidFill>
                <a:srgbClr val="0033CC"/>
              </a:solidFill>
              <a:cs typeface="B Nazanin" panose="00000400000000000000" pitchFamily="2" charset="-78"/>
            </a:endParaRPr>
          </a:p>
          <a:p>
            <a:pPr algn="just" rtl="1" eaLnBrk="1" hangingPunct="1">
              <a:spcBef>
                <a:spcPct val="0"/>
              </a:spcBef>
              <a:buFontTx/>
              <a:buNone/>
            </a:pPr>
            <a:endParaRPr lang="en-US" altLang="en-US" sz="2400" dirty="0">
              <a:solidFill>
                <a:srgbClr val="0033CC"/>
              </a:solidFill>
            </a:endParaRPr>
          </a:p>
          <a:p>
            <a:pPr algn="justLow" rtl="1" eaLnBrk="1" hangingPunct="1">
              <a:spcBef>
                <a:spcPct val="0"/>
              </a:spcBef>
              <a:buFontTx/>
              <a:buNone/>
            </a:pPr>
            <a:r>
              <a:rPr lang="ar-SA" altLang="en-US" sz="2000" dirty="0">
                <a:solidFill>
                  <a:srgbClr val="FF0000"/>
                </a:solidFill>
                <a:cs typeface="B Titr" panose="00000700000000000000" pitchFamily="2" charset="-78"/>
              </a:rPr>
              <a:t>شب قبل از خواب</a:t>
            </a:r>
            <a:r>
              <a:rPr lang="ar-SA" altLang="en-US" sz="2000" b="1" dirty="0" smtClean="0">
                <a:solidFill>
                  <a:srgbClr val="FF0000"/>
                </a:solidFill>
                <a:cs typeface="B Nazanin" panose="00000400000000000000" pitchFamily="2" charset="-78"/>
              </a:rPr>
              <a:t>:</a:t>
            </a:r>
            <a:r>
              <a:rPr lang="fa-IR" altLang="en-US" sz="2000" b="1" dirty="0" smtClean="0">
                <a:solidFill>
                  <a:srgbClr val="FF0000"/>
                </a:solidFill>
                <a:cs typeface="B Nazanin" panose="00000400000000000000" pitchFamily="2" charset="-78"/>
              </a:rPr>
              <a:t> </a:t>
            </a:r>
            <a:r>
              <a:rPr lang="ar-SA" altLang="en-US" sz="2000" b="1" dirty="0" smtClean="0">
                <a:solidFill>
                  <a:srgbClr val="0033CC"/>
                </a:solidFill>
                <a:cs typeface="B Nazanin" panose="00000400000000000000" pitchFamily="2" charset="-78"/>
              </a:rPr>
              <a:t>به </a:t>
            </a:r>
            <a:r>
              <a:rPr lang="ar-SA" altLang="en-US" sz="2000" b="1" dirty="0">
                <a:solidFill>
                  <a:srgbClr val="0033CC"/>
                </a:solidFill>
                <a:cs typeface="B Nazanin" panose="00000400000000000000" pitchFamily="2" charset="-78"/>
              </a:rPr>
              <a:t>دلیل اینکه در زمان </a:t>
            </a:r>
            <a:r>
              <a:rPr lang="ar-SA" altLang="en-US" sz="2000" b="1" dirty="0" smtClean="0">
                <a:solidFill>
                  <a:srgbClr val="0033CC"/>
                </a:solidFill>
                <a:cs typeface="B Nazanin" panose="00000400000000000000" pitchFamily="2" charset="-78"/>
              </a:rPr>
              <a:t>خواب،</a:t>
            </a:r>
            <a:r>
              <a:rPr lang="fa-IR" altLang="en-US" sz="2000" b="1" dirty="0" smtClean="0">
                <a:solidFill>
                  <a:srgbClr val="0033CC"/>
                </a:solidFill>
                <a:cs typeface="B Nazanin" panose="00000400000000000000" pitchFamily="2" charset="-78"/>
              </a:rPr>
              <a:t> </a:t>
            </a:r>
            <a:r>
              <a:rPr lang="ar-SA" altLang="en-US" sz="2000" b="1" dirty="0" smtClean="0">
                <a:solidFill>
                  <a:srgbClr val="0033CC"/>
                </a:solidFill>
                <a:cs typeface="B Nazanin" panose="00000400000000000000" pitchFamily="2" charset="-78"/>
              </a:rPr>
              <a:t>جریان </a:t>
            </a:r>
            <a:r>
              <a:rPr lang="ar-SA" altLang="en-US" sz="2000" b="1" dirty="0">
                <a:solidFill>
                  <a:srgbClr val="0033CC"/>
                </a:solidFill>
                <a:cs typeface="B Nazanin" panose="00000400000000000000" pitchFamily="2" charset="-78"/>
              </a:rPr>
              <a:t>بزاق و حرکات زبان جهت تمیز کردن </a:t>
            </a:r>
            <a:r>
              <a:rPr lang="fa-IR" altLang="en-US" sz="2000" b="1" dirty="0" smtClean="0">
                <a:solidFill>
                  <a:srgbClr val="0033CC"/>
                </a:solidFill>
                <a:cs typeface="B Nazanin" panose="00000400000000000000" pitchFamily="2" charset="-78"/>
              </a:rPr>
              <a:t> </a:t>
            </a:r>
            <a:r>
              <a:rPr lang="ar-SA" altLang="en-US" sz="2000" b="1" dirty="0" smtClean="0">
                <a:solidFill>
                  <a:srgbClr val="0033CC"/>
                </a:solidFill>
                <a:cs typeface="B Nazanin" panose="00000400000000000000" pitchFamily="2" charset="-78"/>
              </a:rPr>
              <a:t>محیط </a:t>
            </a:r>
            <a:r>
              <a:rPr lang="ar-SA" altLang="en-US" sz="2000" b="1" dirty="0">
                <a:solidFill>
                  <a:srgbClr val="0033CC"/>
                </a:solidFill>
                <a:cs typeface="B Nazanin" panose="00000400000000000000" pitchFamily="2" charset="-78"/>
              </a:rPr>
              <a:t>دهان کاهش می یابد و دندانها مستعد پوسیدگی می شوند</a:t>
            </a:r>
            <a:r>
              <a:rPr lang="ar-SA" altLang="en-US" sz="2000" b="1" dirty="0" smtClean="0">
                <a:solidFill>
                  <a:srgbClr val="0033CC"/>
                </a:solidFill>
                <a:cs typeface="B Nazanin" panose="00000400000000000000" pitchFamily="2" charset="-78"/>
              </a:rPr>
              <a:t>.</a:t>
            </a:r>
            <a:r>
              <a:rPr lang="fa-IR" altLang="en-US" sz="2000" b="1" dirty="0" smtClean="0">
                <a:solidFill>
                  <a:srgbClr val="0033CC"/>
                </a:solidFill>
                <a:cs typeface="B Nazanin" panose="00000400000000000000" pitchFamily="2" charset="-78"/>
              </a:rPr>
              <a:t> میکروب های موجود در پلاک میکروبی از قند موجود در غذاها استفاده نموده و آن را تبدیل به اسید می نمایند که افزایش این اسید قدرت تخریبی بالایی دارد و مینای دندان را حل کرده و پوسیدگی آغاز می شود.</a:t>
            </a:r>
            <a:endParaRPr lang="en-US" altLang="en-US" sz="2000" b="1" dirty="0">
              <a:solidFill>
                <a:srgbClr val="0033CC"/>
              </a:solidFill>
              <a:cs typeface="B Nazanin" panose="00000400000000000000" pitchFamily="2" charset="-78"/>
            </a:endParaRPr>
          </a:p>
          <a:p>
            <a:pPr algn="r" eaLnBrk="1" hangingPunct="1">
              <a:spcBef>
                <a:spcPct val="0"/>
              </a:spcBef>
              <a:buFontTx/>
              <a:buNone/>
            </a:pPr>
            <a:endParaRPr lang="en-US" altLang="en-US" sz="2400" dirty="0">
              <a:solidFill>
                <a:srgbClr val="0033CC"/>
              </a:solidFill>
            </a:endParaRPr>
          </a:p>
          <a:p>
            <a:pPr algn="r" eaLnBrk="1" hangingPunct="1">
              <a:spcBef>
                <a:spcPct val="0"/>
              </a:spcBef>
              <a:buFontTx/>
              <a:buNone/>
            </a:pPr>
            <a:r>
              <a:rPr lang="ar-SA" altLang="en-US" sz="1800" dirty="0">
                <a:solidFill>
                  <a:srgbClr val="FF0000"/>
                </a:solidFill>
                <a:cs typeface="B Titr" panose="00000700000000000000" pitchFamily="2" charset="-78"/>
              </a:rPr>
              <a:t>صبح </a:t>
            </a:r>
            <a:r>
              <a:rPr lang="fa-IR" altLang="en-US" sz="1800" dirty="0" smtClean="0">
                <a:solidFill>
                  <a:srgbClr val="FF0000"/>
                </a:solidFill>
                <a:cs typeface="B Titr" panose="00000700000000000000" pitchFamily="2" charset="-78"/>
              </a:rPr>
              <a:t>قبل و یا </a:t>
            </a:r>
            <a:r>
              <a:rPr lang="ar-SA" altLang="en-US" sz="1800" dirty="0" smtClean="0">
                <a:solidFill>
                  <a:srgbClr val="FF0000"/>
                </a:solidFill>
                <a:cs typeface="B Titr" panose="00000700000000000000" pitchFamily="2" charset="-78"/>
              </a:rPr>
              <a:t>بعد </a:t>
            </a:r>
            <a:r>
              <a:rPr lang="ar-SA" altLang="en-US" sz="1800" dirty="0">
                <a:solidFill>
                  <a:srgbClr val="FF0000"/>
                </a:solidFill>
                <a:cs typeface="B Titr" panose="00000700000000000000" pitchFamily="2" charset="-78"/>
              </a:rPr>
              <a:t>از صبحانه</a:t>
            </a:r>
          </a:p>
        </p:txBody>
      </p:sp>
      <p:sp>
        <p:nvSpPr>
          <p:cNvPr id="2" name="Slide Number Placeholder 1"/>
          <p:cNvSpPr>
            <a:spLocks noGrp="1"/>
          </p:cNvSpPr>
          <p:nvPr>
            <p:ph type="sldNum" sz="quarter" idx="12"/>
          </p:nvPr>
        </p:nvSpPr>
        <p:spPr>
          <a:xfrm>
            <a:off x="0" y="6092825"/>
            <a:ext cx="2133600" cy="304800"/>
          </a:xfrm>
        </p:spPr>
        <p:txBody>
          <a:bodyPr/>
          <a:lstStyle/>
          <a:p>
            <a:fld id="{5BD2F974-3605-4A21-B827-3EEFE016C885}" type="slidenum">
              <a:rPr lang="en-US" smtClean="0"/>
              <a:t>15</a:t>
            </a:fld>
            <a:endParaRPr lang="en-US" dirty="0"/>
          </a:p>
        </p:txBody>
      </p:sp>
    </p:spTree>
    <p:extLst>
      <p:ext uri="{BB962C8B-B14F-4D97-AF65-F5344CB8AC3E}">
        <p14:creationId xmlns:p14="http://schemas.microsoft.com/office/powerpoint/2010/main" val="10487447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3185" y="0"/>
            <a:ext cx="8767936" cy="914400"/>
          </a:xfrm>
        </p:spPr>
        <p:txBody>
          <a:bodyPr>
            <a:normAutofit fontScale="90000"/>
          </a:bodyPr>
          <a:lstStyle/>
          <a:p>
            <a:pPr algn="r"/>
            <a:r>
              <a:rPr lang="fa-IR" dirty="0" smtClean="0">
                <a:solidFill>
                  <a:srgbClr val="00FF00"/>
                </a:solidFill>
                <a:cs typeface="B Titr" panose="00000700000000000000" pitchFamily="2" charset="-78"/>
              </a:rPr>
              <a:t>   </a:t>
            </a:r>
            <a:r>
              <a:rPr lang="fa-IR" sz="2800" dirty="0" smtClean="0">
                <a:solidFill>
                  <a:srgbClr val="FF0000"/>
                </a:solidFill>
                <a:cs typeface="B Titr" panose="00000700000000000000" pitchFamily="2" charset="-78"/>
              </a:rPr>
              <a:t>نخ دندان:   </a:t>
            </a:r>
            <a:r>
              <a:rPr lang="fa-IR" dirty="0" smtClean="0">
                <a:solidFill>
                  <a:srgbClr val="00FF00"/>
                </a:solidFill>
                <a:cs typeface="B Titr" panose="00000700000000000000" pitchFamily="2" charset="-78"/>
              </a:rPr>
              <a:t/>
            </a:r>
            <a:br>
              <a:rPr lang="fa-IR" dirty="0" smtClean="0">
                <a:solidFill>
                  <a:srgbClr val="00FF00"/>
                </a:solidFill>
                <a:cs typeface="B Titr" panose="00000700000000000000" pitchFamily="2" charset="-78"/>
              </a:rPr>
            </a:br>
            <a:endParaRPr lang="en-US" sz="5400" dirty="0">
              <a:solidFill>
                <a:srgbClr val="FFFF00"/>
              </a:solidFill>
              <a:cs typeface="B Titr" panose="00000700000000000000" pitchFamily="2" charset="-78"/>
            </a:endParaRPr>
          </a:p>
        </p:txBody>
      </p:sp>
      <p:sp>
        <p:nvSpPr>
          <p:cNvPr id="6" name="Slide Number Placeholder 5"/>
          <p:cNvSpPr>
            <a:spLocks noGrp="1"/>
          </p:cNvSpPr>
          <p:nvPr>
            <p:ph type="sldNum" sz="quarter" idx="12"/>
          </p:nvPr>
        </p:nvSpPr>
        <p:spPr>
          <a:xfrm>
            <a:off x="0" y="6359525"/>
            <a:ext cx="2133600" cy="304800"/>
          </a:xfrm>
        </p:spPr>
        <p:txBody>
          <a:bodyPr/>
          <a:lstStyle/>
          <a:p>
            <a:fld id="{5BD2F974-3605-4A21-B827-3EEFE016C885}" type="slidenum">
              <a:rPr lang="en-US" smtClean="0"/>
              <a:t>16</a:t>
            </a:fld>
            <a:endParaRPr lang="en-US" dirty="0"/>
          </a:p>
        </p:txBody>
      </p:sp>
      <p:sp>
        <p:nvSpPr>
          <p:cNvPr id="3" name="TextBox 2"/>
          <p:cNvSpPr txBox="1"/>
          <p:nvPr/>
        </p:nvSpPr>
        <p:spPr>
          <a:xfrm>
            <a:off x="426825" y="692696"/>
            <a:ext cx="7673567" cy="1631216"/>
          </a:xfrm>
          <a:prstGeom prst="rect">
            <a:avLst/>
          </a:prstGeom>
          <a:noFill/>
        </p:spPr>
        <p:txBody>
          <a:bodyPr wrap="square" rtlCol="0">
            <a:spAutoFit/>
          </a:bodyPr>
          <a:lstStyle/>
          <a:p>
            <a:pPr algn="justLow" rtl="1"/>
            <a:r>
              <a:rPr lang="fa-IR" sz="2000" b="1" dirty="0" smtClean="0">
                <a:solidFill>
                  <a:srgbClr val="0033CC"/>
                </a:solidFill>
                <a:effectLst>
                  <a:outerShdw blurRad="38100" dist="38100" dir="2700000" algn="tl">
                    <a:srgbClr val="000000">
                      <a:alpha val="43137"/>
                    </a:srgbClr>
                  </a:outerShdw>
                </a:effectLst>
                <a:ea typeface="+mj-ea"/>
                <a:cs typeface="B Nazanin" panose="00000400000000000000" pitchFamily="2" charset="-78"/>
              </a:rPr>
              <a:t>سطوح بین دندان به </a:t>
            </a:r>
            <a:r>
              <a:rPr lang="fa-IR" sz="2000" b="1" dirty="0">
                <a:solidFill>
                  <a:srgbClr val="0033CC"/>
                </a:solidFill>
                <a:effectLst>
                  <a:outerShdw blurRad="38100" dist="38100" dir="2700000" algn="tl">
                    <a:srgbClr val="000000">
                      <a:alpha val="43137"/>
                    </a:srgbClr>
                  </a:outerShdw>
                </a:effectLst>
                <a:ea typeface="+mj-ea"/>
                <a:cs typeface="B Nazanin" panose="00000400000000000000" pitchFamily="2" charset="-78"/>
              </a:rPr>
              <a:t>هیچ وجه با مسواک تمیز نمی شوند و تنها با استفاده از نخ دندان می توان این سطوح را تمیز کرد. نخ دندان نخ نایلونی مخصوصی است که باید از داروخانه ها تهیه کرد. هدف اصلی از تمیز کردن سطوح بین </a:t>
            </a:r>
            <a:br>
              <a:rPr lang="fa-IR" sz="2000" b="1" dirty="0">
                <a:solidFill>
                  <a:srgbClr val="0033CC"/>
                </a:solidFill>
                <a:effectLst>
                  <a:outerShdw blurRad="38100" dist="38100" dir="2700000" algn="tl">
                    <a:srgbClr val="000000">
                      <a:alpha val="43137"/>
                    </a:srgbClr>
                  </a:outerShdw>
                </a:effectLst>
                <a:ea typeface="+mj-ea"/>
                <a:cs typeface="B Nazanin" panose="00000400000000000000" pitchFamily="2" charset="-78"/>
              </a:rPr>
            </a:br>
            <a:r>
              <a:rPr lang="fa-IR" sz="2000" b="1" dirty="0">
                <a:solidFill>
                  <a:srgbClr val="0033CC"/>
                </a:solidFill>
                <a:effectLst>
                  <a:outerShdw blurRad="38100" dist="38100" dir="2700000" algn="tl">
                    <a:srgbClr val="000000">
                      <a:alpha val="43137"/>
                    </a:srgbClr>
                  </a:outerShdw>
                </a:effectLst>
                <a:ea typeface="+mj-ea"/>
                <a:cs typeface="B Nazanin" panose="00000400000000000000" pitchFamily="2" charset="-78"/>
              </a:rPr>
              <a:t>دندانی برداشتن پلاک میکروبی است. پشت آخرین دندان هر فک را نیز به خوبی نخ بکشید. استفاده از نخ دندان برای کودک باید توسط والدین صورت گیرد.</a:t>
            </a:r>
            <a:endParaRPr lang="en-US" sz="1600" b="1" dirty="0">
              <a:solidFill>
                <a:srgbClr val="0033CC"/>
              </a:solidFill>
              <a:cs typeface="B Nazanin" panose="00000400000000000000" pitchFamily="2" charset="-78"/>
            </a:endParaRPr>
          </a:p>
        </p:txBody>
      </p:sp>
      <p:sp>
        <p:nvSpPr>
          <p:cNvPr id="4" name="TextBox 3"/>
          <p:cNvSpPr txBox="1"/>
          <p:nvPr/>
        </p:nvSpPr>
        <p:spPr>
          <a:xfrm>
            <a:off x="2566239" y="2323912"/>
            <a:ext cx="4608512" cy="523220"/>
          </a:xfrm>
          <a:prstGeom prst="rect">
            <a:avLst/>
          </a:prstGeom>
          <a:noFill/>
        </p:spPr>
        <p:txBody>
          <a:bodyPr wrap="square" rtlCol="0">
            <a:spAutoFit/>
          </a:bodyPr>
          <a:lstStyle/>
          <a:p>
            <a:pPr algn="r" rtl="1"/>
            <a:r>
              <a:rPr lang="fa-IR" sz="2800" dirty="0" smtClean="0">
                <a:solidFill>
                  <a:srgbClr val="FF0000"/>
                </a:solidFill>
                <a:cs typeface="B Titr" panose="00000700000000000000" pitchFamily="2" charset="-78"/>
              </a:rPr>
              <a:t>فلورایدتراپی:</a:t>
            </a:r>
            <a:endParaRPr lang="en-US" sz="2800" dirty="0">
              <a:solidFill>
                <a:srgbClr val="FF0000"/>
              </a:solidFill>
              <a:cs typeface="B Titr" panose="00000700000000000000" pitchFamily="2" charset="-78"/>
            </a:endParaRPr>
          </a:p>
        </p:txBody>
      </p:sp>
      <p:sp>
        <p:nvSpPr>
          <p:cNvPr id="5" name="TextBox 4"/>
          <p:cNvSpPr txBox="1"/>
          <p:nvPr/>
        </p:nvSpPr>
        <p:spPr>
          <a:xfrm>
            <a:off x="417444" y="2847132"/>
            <a:ext cx="8424936" cy="3847207"/>
          </a:xfrm>
          <a:prstGeom prst="rect">
            <a:avLst/>
          </a:prstGeom>
          <a:noFill/>
        </p:spPr>
        <p:txBody>
          <a:bodyPr wrap="square" rtlCol="0">
            <a:spAutoFit/>
          </a:bodyPr>
          <a:lstStyle/>
          <a:p>
            <a:pPr algn="just" rtl="1"/>
            <a:r>
              <a:rPr lang="fa-IR" sz="2000" b="1" dirty="0" smtClean="0">
                <a:solidFill>
                  <a:srgbClr val="0033CC"/>
                </a:solidFill>
                <a:cs typeface="B Nazanin" panose="00000400000000000000" pitchFamily="2" charset="-78"/>
              </a:rPr>
              <a:t>فلوراید ماده ای طبیعی است که دریافت مقادیر مناسب آن باعث استحکام و تقویت دندان در برابر پوسیدگی می شود. بنابراین یکی ازمؤثرترین روشهای پیشگیری از پوسیدگی است، که به شکل وارنیش فلوراید و یا ژل فلوراید به صورت موضعی استفاده می گردد. وارنیش فلوراید موضعی موجب کاهش بروز پوسیدگی در دندان های شیری به میزان 40-50% و در دندان های دائمی به میزان 50-60% می شود که مؤثرترین روش استفاده از فلوراید در پیشگیری از پوسیدگی است.</a:t>
            </a:r>
          </a:p>
          <a:p>
            <a:pPr algn="just" rtl="1"/>
            <a:r>
              <a:rPr lang="fa-IR" sz="2000" b="1" dirty="0" smtClean="0">
                <a:solidFill>
                  <a:srgbClr val="0033CC"/>
                </a:solidFill>
                <a:cs typeface="B Nazanin" panose="00000400000000000000" pitchFamily="2" charset="-78"/>
              </a:rPr>
              <a:t>وارنیش فلوراید توسط برس مخصوص یک با رمصرف به سطح دندان ها مالیده می شود و نیازی به بی حسی دندان کودک ندارد. تا 24 ساعت بعد از وارنیش نیازی به استفاده از مسواک و نخ دندان نمی باشد. </a:t>
            </a:r>
          </a:p>
          <a:p>
            <a:pPr algn="just" rtl="1"/>
            <a:r>
              <a:rPr lang="fa-IR" sz="2000" b="1" dirty="0" smtClean="0">
                <a:solidFill>
                  <a:srgbClr val="0033CC"/>
                </a:solidFill>
                <a:cs typeface="B Nazanin" panose="00000400000000000000" pitchFamily="2" charset="-78"/>
              </a:rPr>
              <a:t>دریافت مقادیر بیشتر از</a:t>
            </a:r>
            <a:r>
              <a:rPr lang="fa-IR" sz="2000" b="1" u="sng" dirty="0" smtClean="0">
                <a:solidFill>
                  <a:srgbClr val="0033CC"/>
                </a:solidFill>
                <a:cs typeface="B Nazanin" panose="00000400000000000000" pitchFamily="2" charset="-78"/>
              </a:rPr>
              <a:t> </a:t>
            </a:r>
            <a:r>
              <a:rPr lang="en-US" sz="2000" b="1" u="sng" dirty="0" smtClean="0">
                <a:solidFill>
                  <a:srgbClr val="0033CC"/>
                </a:solidFill>
                <a:cs typeface="B Nazanin" panose="00000400000000000000" pitchFamily="2" charset="-78"/>
              </a:rPr>
              <a:t> </a:t>
            </a:r>
            <a:r>
              <a:rPr lang="fa-IR" sz="2000" b="1" u="sng" dirty="0" smtClean="0">
                <a:solidFill>
                  <a:srgbClr val="0033CC"/>
                </a:solidFill>
                <a:cs typeface="B Nazanin" panose="00000400000000000000" pitchFamily="2" charset="-78"/>
              </a:rPr>
              <a:t>1.2</a:t>
            </a:r>
            <a:r>
              <a:rPr lang="en-US" sz="2000" b="1" u="sng" dirty="0" smtClean="0">
                <a:solidFill>
                  <a:srgbClr val="0033CC"/>
                </a:solidFill>
                <a:cs typeface="B Nazanin" panose="00000400000000000000" pitchFamily="2" charset="-78"/>
              </a:rPr>
              <a:t> </a:t>
            </a:r>
            <a:r>
              <a:rPr lang="en-US" sz="2000" b="1" dirty="0">
                <a:solidFill>
                  <a:srgbClr val="0033CC"/>
                </a:solidFill>
                <a:cs typeface="B Nazanin" panose="00000400000000000000" pitchFamily="2" charset="-78"/>
              </a:rPr>
              <a:t>ppm </a:t>
            </a:r>
            <a:r>
              <a:rPr lang="fa-IR" sz="2000" b="1" dirty="0" smtClean="0">
                <a:solidFill>
                  <a:srgbClr val="0033CC"/>
                </a:solidFill>
                <a:cs typeface="B Nazanin" panose="00000400000000000000" pitchFamily="2" charset="-78"/>
              </a:rPr>
              <a:t> فلوراید در آب یک منطقه، در زمان تشکیل جوانه های دندانی منجر به بروز علائم </a:t>
            </a:r>
            <a:r>
              <a:rPr lang="fa-IR" sz="2400" b="1" dirty="0" smtClean="0">
                <a:solidFill>
                  <a:srgbClr val="0033CC"/>
                </a:solidFill>
                <a:cs typeface="B Titr" panose="00000700000000000000" pitchFamily="2" charset="-78"/>
              </a:rPr>
              <a:t>فلوروزیس</a:t>
            </a:r>
            <a:r>
              <a:rPr lang="fa-IR" sz="2000" b="1" dirty="0" smtClean="0">
                <a:solidFill>
                  <a:srgbClr val="0033CC"/>
                </a:solidFill>
                <a:cs typeface="B Nazanin" panose="00000400000000000000" pitchFamily="2" charset="-78"/>
              </a:rPr>
              <a:t> می شود که ممکن است شفافیت دندان از دست برود و لکه های مات سفید یا قهوه ای بر روی دندان ایجاد گردد.</a:t>
            </a:r>
            <a:endParaRPr lang="fa-IR" sz="2000" b="1" dirty="0">
              <a:solidFill>
                <a:srgbClr val="0033CC"/>
              </a:solidFill>
              <a:cs typeface="B Nazanin" panose="00000400000000000000" pitchFamily="2" charset="-78"/>
            </a:endParaRPr>
          </a:p>
        </p:txBody>
      </p:sp>
    </p:spTree>
    <p:extLst>
      <p:ext uri="{BB962C8B-B14F-4D97-AF65-F5344CB8AC3E}">
        <p14:creationId xmlns:p14="http://schemas.microsoft.com/office/powerpoint/2010/main" val="29167372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2"/>
          <p:cNvSpPr>
            <a:spLocks noGrp="1" noChangeArrowheads="1"/>
          </p:cNvSpPr>
          <p:nvPr>
            <p:ph type="title"/>
          </p:nvPr>
        </p:nvSpPr>
        <p:spPr>
          <a:xfrm>
            <a:off x="611560" y="260648"/>
            <a:ext cx="7543800" cy="914400"/>
          </a:xfrm>
        </p:spPr>
        <p:txBody>
          <a:bodyPr/>
          <a:lstStyle/>
          <a:p>
            <a:pPr algn="ctr" rtl="1" eaLnBrk="1" hangingPunct="1"/>
            <a:r>
              <a:rPr lang="fa-IR" altLang="en-US" sz="4800" b="1" dirty="0" smtClean="0">
                <a:ln>
                  <a:solidFill>
                    <a:srgbClr val="00FF00"/>
                  </a:solidFill>
                </a:ln>
                <a:solidFill>
                  <a:srgbClr val="00FF00"/>
                </a:solidFill>
                <a:effectLst>
                  <a:outerShdw blurRad="38100" dist="38100" dir="2700000" algn="tl">
                    <a:srgbClr val="000000">
                      <a:alpha val="43137"/>
                    </a:srgbClr>
                  </a:outerShdw>
                  <a:reflection blurRad="6350" stA="55000" endA="300" endPos="45500" dir="5400000" sy="-100000" algn="bl" rotWithShape="0"/>
                </a:effectLst>
                <a:cs typeface="B Titr" panose="00000700000000000000" pitchFamily="2" charset="-78"/>
                <a:hlinkClick r:id="rId2" action="ppaction://hlinkfile"/>
              </a:rPr>
              <a:t>فیشور سیلانت یا شیار پوش</a:t>
            </a:r>
            <a:endParaRPr lang="en-US" altLang="en-US" sz="4800" b="1" dirty="0" smtClean="0">
              <a:ln>
                <a:solidFill>
                  <a:srgbClr val="00FF00"/>
                </a:solidFill>
              </a:ln>
              <a:solidFill>
                <a:srgbClr val="00FF00"/>
              </a:solidFill>
              <a:effectLst>
                <a:outerShdw blurRad="38100" dist="38100" dir="2700000" algn="tl">
                  <a:srgbClr val="000000">
                    <a:alpha val="43137"/>
                  </a:srgbClr>
                </a:outerShdw>
                <a:reflection blurRad="6350" stA="55000" endA="300" endPos="45500" dir="5400000" sy="-100000" algn="bl" rotWithShape="0"/>
              </a:effectLst>
              <a:cs typeface="B Titr" panose="00000700000000000000" pitchFamily="2" charset="-78"/>
            </a:endParaRPr>
          </a:p>
        </p:txBody>
      </p:sp>
      <p:sp>
        <p:nvSpPr>
          <p:cNvPr id="97285" name="Rectangle 3"/>
          <p:cNvSpPr>
            <a:spLocks noGrp="1" noChangeArrowheads="1"/>
          </p:cNvSpPr>
          <p:nvPr>
            <p:ph idx="1"/>
          </p:nvPr>
        </p:nvSpPr>
        <p:spPr>
          <a:xfrm>
            <a:off x="328976" y="620688"/>
            <a:ext cx="8419488" cy="3600400"/>
          </a:xfrm>
        </p:spPr>
        <p:txBody>
          <a:bodyPr/>
          <a:lstStyle/>
          <a:p>
            <a:pPr algn="r" eaLnBrk="1" hangingPunct="1">
              <a:buFontTx/>
              <a:buNone/>
            </a:pPr>
            <a:r>
              <a:rPr lang="fa-IR" altLang="en-US" sz="2400" b="1" dirty="0" smtClean="0">
                <a:solidFill>
                  <a:srgbClr val="0000FF"/>
                </a:solidFill>
                <a:cs typeface="B Titr" panose="00000700000000000000" pitchFamily="2" charset="-78"/>
              </a:rPr>
              <a:t>     </a:t>
            </a:r>
          </a:p>
          <a:p>
            <a:pPr algn="r" eaLnBrk="1" hangingPunct="1">
              <a:buFontTx/>
              <a:buNone/>
            </a:pPr>
            <a:r>
              <a:rPr lang="fa-IR" altLang="en-US" sz="2400" b="1" dirty="0">
                <a:solidFill>
                  <a:srgbClr val="0000FF"/>
                </a:solidFill>
                <a:cs typeface="B Titr" panose="00000700000000000000" pitchFamily="2" charset="-78"/>
              </a:rPr>
              <a:t> </a:t>
            </a:r>
            <a:r>
              <a:rPr lang="fa-IR" altLang="en-US" sz="2400" b="1" dirty="0" smtClean="0">
                <a:solidFill>
                  <a:srgbClr val="0000FF"/>
                </a:solidFill>
                <a:cs typeface="B Titr" panose="00000700000000000000" pitchFamily="2" charset="-78"/>
              </a:rPr>
              <a:t>   فیشور سیلانت یکی از روشهای پیشگیری از پوسیدگی دردندانپزشکی است.</a:t>
            </a:r>
          </a:p>
          <a:p>
            <a:pPr algn="r" eaLnBrk="1" hangingPunct="1">
              <a:buFontTx/>
              <a:buNone/>
            </a:pPr>
            <a:endParaRPr lang="fa-IR" altLang="en-US" sz="2000" dirty="0" smtClean="0">
              <a:solidFill>
                <a:srgbClr val="0000FF"/>
              </a:solidFill>
            </a:endParaRPr>
          </a:p>
          <a:p>
            <a:pPr algn="just" rtl="1" eaLnBrk="1" hangingPunct="1">
              <a:buFontTx/>
              <a:buNone/>
            </a:pPr>
            <a:r>
              <a:rPr lang="fa-IR" altLang="en-US" sz="2800" b="1" dirty="0" smtClean="0">
                <a:solidFill>
                  <a:srgbClr val="0000FF"/>
                </a:solidFill>
              </a:rPr>
              <a:t>   </a:t>
            </a:r>
            <a:r>
              <a:rPr lang="fa-IR" altLang="en-US" sz="2800" b="1" dirty="0" smtClean="0">
                <a:solidFill>
                  <a:srgbClr val="0000FF"/>
                </a:solidFill>
                <a:effectLst/>
                <a:cs typeface="B Nazanin" panose="00000400000000000000" pitchFamily="2" charset="-78"/>
              </a:rPr>
              <a:t>همه دندانها ( به خصوص دندانهای تازه رویش یافته) به طور طبیعی در سطح خود شیارها و سوراخ های ریزی دارند که در این مکان ها باکتریها و خرده های غذایی گیر می کنند و پوسیدگی ها معمولا از این ناحیه شروع می شوند.</a:t>
            </a:r>
            <a:endParaRPr lang="en-US" altLang="en-US" sz="2800" b="1" dirty="0" smtClean="0">
              <a:solidFill>
                <a:srgbClr val="0000FF"/>
              </a:solidFill>
              <a:effectLst/>
              <a:cs typeface="B Nazanin" panose="00000400000000000000" pitchFamily="2" charset="-78"/>
            </a:endParaRPr>
          </a:p>
        </p:txBody>
      </p:sp>
      <p:sp>
        <p:nvSpPr>
          <p:cNvPr id="3" name="Slide Number Placeholder 2"/>
          <p:cNvSpPr>
            <a:spLocks noGrp="1"/>
          </p:cNvSpPr>
          <p:nvPr>
            <p:ph type="sldNum" sz="quarter" idx="12"/>
          </p:nvPr>
        </p:nvSpPr>
        <p:spPr>
          <a:xfrm>
            <a:off x="0" y="6424613"/>
            <a:ext cx="2133600" cy="304800"/>
          </a:xfrm>
        </p:spPr>
        <p:txBody>
          <a:bodyPr/>
          <a:lstStyle/>
          <a:p>
            <a:fld id="{5BD2F974-3605-4A21-B827-3EEFE016C885}" type="slidenum">
              <a:rPr lang="en-US" smtClean="0"/>
              <a:t>17</a:t>
            </a:fld>
            <a:endParaRPr lang="en-US" dirty="0"/>
          </a:p>
        </p:txBody>
      </p:sp>
      <p:sp>
        <p:nvSpPr>
          <p:cNvPr id="2" name="Rectangle 1"/>
          <p:cNvSpPr/>
          <p:nvPr/>
        </p:nvSpPr>
        <p:spPr>
          <a:xfrm>
            <a:off x="251520" y="3861048"/>
            <a:ext cx="8712968" cy="2850011"/>
          </a:xfrm>
          <a:prstGeom prst="rect">
            <a:avLst/>
          </a:prstGeom>
        </p:spPr>
        <p:txBody>
          <a:bodyPr wrap="square">
            <a:spAutoFit/>
          </a:bodyPr>
          <a:lstStyle/>
          <a:p>
            <a:pPr marL="274320" indent="-256032" algn="justLow" rtl="1">
              <a:spcBef>
                <a:spcPct val="20000"/>
              </a:spcBef>
              <a:buSzPct val="60000"/>
            </a:pPr>
            <a:r>
              <a:rPr lang="fa-IR" altLang="en-US" sz="2800" b="1" dirty="0" smtClean="0">
                <a:solidFill>
                  <a:srgbClr val="0000FF"/>
                </a:solidFill>
                <a:effectLst>
                  <a:outerShdw blurRad="38100" dist="38100" dir="2700000" algn="tl">
                    <a:srgbClr val="000000">
                      <a:alpha val="43137"/>
                    </a:srgbClr>
                  </a:outerShdw>
                </a:effectLst>
                <a:cs typeface="B Nazanin" panose="00000400000000000000" pitchFamily="2" charset="-78"/>
              </a:rPr>
              <a:t>   </a:t>
            </a:r>
            <a:r>
              <a:rPr lang="fa-IR" altLang="en-US" sz="2800" b="1" dirty="0" smtClean="0">
                <a:solidFill>
                  <a:srgbClr val="0000FF"/>
                </a:solidFill>
                <a:cs typeface="B Nazanin" panose="00000400000000000000" pitchFamily="2" charset="-78"/>
              </a:rPr>
              <a:t>حتی </a:t>
            </a:r>
            <a:r>
              <a:rPr lang="fa-IR" altLang="en-US" sz="2800" b="1" dirty="0">
                <a:solidFill>
                  <a:srgbClr val="0000FF"/>
                </a:solidFill>
                <a:cs typeface="B Nazanin" panose="00000400000000000000" pitchFamily="2" charset="-78"/>
              </a:rPr>
              <a:t>اگر کودک شما به خوبی از مسواک و نخ دندان استفاده کند </a:t>
            </a:r>
            <a:r>
              <a:rPr lang="fa-IR" altLang="en-US" sz="2800" b="1" dirty="0" smtClean="0">
                <a:solidFill>
                  <a:srgbClr val="0000FF"/>
                </a:solidFill>
                <a:cs typeface="B Nazanin" panose="00000400000000000000" pitchFamily="2" charset="-78"/>
              </a:rPr>
              <a:t>باز هم نمی </a:t>
            </a:r>
            <a:r>
              <a:rPr lang="fa-IR" altLang="en-US" sz="2800" b="1" dirty="0">
                <a:solidFill>
                  <a:srgbClr val="0000FF"/>
                </a:solidFill>
                <a:cs typeface="B Nazanin" panose="00000400000000000000" pitchFamily="2" charset="-78"/>
              </a:rPr>
              <a:t>تواند این شیارها و سوراخ های ریز را به </a:t>
            </a:r>
            <a:r>
              <a:rPr lang="fa-IR" altLang="en-US" sz="2800" b="1" dirty="0" smtClean="0">
                <a:solidFill>
                  <a:srgbClr val="0000FF"/>
                </a:solidFill>
                <a:cs typeface="B Nazanin" panose="00000400000000000000" pitchFamily="2" charset="-78"/>
              </a:rPr>
              <a:t>خوبی تمیز کند.</a:t>
            </a:r>
          </a:p>
          <a:p>
            <a:pPr marL="274320" indent="-256032" algn="justLow" rtl="1">
              <a:spcBef>
                <a:spcPct val="20000"/>
              </a:spcBef>
              <a:buSzPct val="60000"/>
            </a:pPr>
            <a:r>
              <a:rPr lang="fa-IR" altLang="en-US" sz="2800" b="1" dirty="0" smtClean="0">
                <a:solidFill>
                  <a:srgbClr val="0000FF"/>
                </a:solidFill>
                <a:cs typeface="B Nazanin" panose="00000400000000000000" pitchFamily="2" charset="-78"/>
              </a:rPr>
              <a:t>    </a:t>
            </a:r>
          </a:p>
          <a:p>
            <a:pPr marL="274320" indent="-256032" algn="justLow" rtl="1">
              <a:spcBef>
                <a:spcPct val="20000"/>
              </a:spcBef>
              <a:buSzPct val="60000"/>
            </a:pPr>
            <a:r>
              <a:rPr lang="fa-IR" altLang="en-US" sz="2800" b="1" dirty="0">
                <a:solidFill>
                  <a:srgbClr val="0000FF"/>
                </a:solidFill>
                <a:cs typeface="B Nazanin" panose="00000400000000000000" pitchFamily="2" charset="-78"/>
              </a:rPr>
              <a:t> </a:t>
            </a:r>
            <a:r>
              <a:rPr lang="fa-IR" altLang="en-US" sz="2800" b="1" dirty="0" smtClean="0">
                <a:solidFill>
                  <a:srgbClr val="0000FF"/>
                </a:solidFill>
                <a:cs typeface="B Nazanin" panose="00000400000000000000" pitchFamily="2" charset="-78"/>
              </a:rPr>
              <a:t>  </a:t>
            </a:r>
            <a:r>
              <a:rPr lang="fa-IR" altLang="en-US" sz="2800" b="1" dirty="0" smtClean="0">
                <a:solidFill>
                  <a:srgbClr val="0000FF"/>
                </a:solidFill>
                <a:cs typeface="B Titr" panose="00000700000000000000" pitchFamily="2" charset="-78"/>
              </a:rPr>
              <a:t>فیشور </a:t>
            </a:r>
            <a:r>
              <a:rPr lang="fa-IR" altLang="en-US" sz="2800" b="1" dirty="0">
                <a:solidFill>
                  <a:srgbClr val="0000FF"/>
                </a:solidFill>
                <a:cs typeface="B Titr" panose="00000700000000000000" pitchFamily="2" charset="-78"/>
              </a:rPr>
              <a:t>سیلانت با پر کردن </a:t>
            </a:r>
            <a:r>
              <a:rPr lang="fa-IR" altLang="en-US" sz="2800" b="1" dirty="0" smtClean="0">
                <a:solidFill>
                  <a:srgbClr val="0000FF"/>
                </a:solidFill>
                <a:cs typeface="B Titr" panose="00000700000000000000" pitchFamily="2" charset="-78"/>
              </a:rPr>
              <a:t>فیزیکی این </a:t>
            </a:r>
            <a:r>
              <a:rPr lang="fa-IR" altLang="en-US" sz="2800" b="1" dirty="0">
                <a:solidFill>
                  <a:srgbClr val="0000FF"/>
                </a:solidFill>
                <a:cs typeface="B Titr" panose="00000700000000000000" pitchFamily="2" charset="-78"/>
              </a:rPr>
              <a:t>شیارها ، دندان را محافظت کرده و </a:t>
            </a:r>
            <a:r>
              <a:rPr lang="fa-IR" altLang="en-US" sz="2800" b="1" dirty="0" smtClean="0">
                <a:solidFill>
                  <a:srgbClr val="0000FF"/>
                </a:solidFill>
                <a:cs typeface="B Titr" panose="00000700000000000000" pitchFamily="2" charset="-78"/>
              </a:rPr>
              <a:t>از طرفی </a:t>
            </a:r>
            <a:r>
              <a:rPr lang="fa-IR" altLang="en-US" sz="2800" b="1" dirty="0">
                <a:solidFill>
                  <a:srgbClr val="0000FF"/>
                </a:solidFill>
                <a:cs typeface="B Titr" panose="00000700000000000000" pitchFamily="2" charset="-78"/>
              </a:rPr>
              <a:t>موهای مسواک به راحتی می توانند این مناطق را تمیز کنند.</a:t>
            </a:r>
            <a:endParaRPr lang="en-US" altLang="en-US" sz="2800" b="1" dirty="0">
              <a:solidFill>
                <a:srgbClr val="0000FF"/>
              </a:solidFill>
              <a:cs typeface="B Titr" panose="00000700000000000000" pitchFamily="2" charset="-78"/>
            </a:endParaRPr>
          </a:p>
        </p:txBody>
      </p:sp>
    </p:spTree>
    <p:extLst>
      <p:ext uri="{BB962C8B-B14F-4D97-AF65-F5344CB8AC3E}">
        <p14:creationId xmlns:p14="http://schemas.microsoft.com/office/powerpoint/2010/main" val="27823894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8" name="Rectangle 2"/>
          <p:cNvSpPr>
            <a:spLocks noGrp="1" noChangeArrowheads="1"/>
          </p:cNvSpPr>
          <p:nvPr>
            <p:ph type="title"/>
          </p:nvPr>
        </p:nvSpPr>
        <p:spPr>
          <a:xfrm>
            <a:off x="163635" y="4077072"/>
            <a:ext cx="3456384" cy="914400"/>
          </a:xfrm>
        </p:spPr>
        <p:txBody>
          <a:bodyPr>
            <a:normAutofit fontScale="90000"/>
          </a:bodyPr>
          <a:lstStyle/>
          <a:p>
            <a:pPr algn="ctr" eaLnBrk="1" hangingPunct="1"/>
            <a:r>
              <a:rPr lang="fa-IR" altLang="en-US" sz="4000" b="1" i="1" dirty="0" smtClean="0">
                <a:solidFill>
                  <a:srgbClr val="0033CC"/>
                </a:solidFill>
                <a:cs typeface="B Titr" panose="00000700000000000000" pitchFamily="2" charset="-78"/>
              </a:rPr>
              <a:t>ساختار سطح جونده دندان</a:t>
            </a:r>
            <a:endParaRPr lang="en-US" altLang="en-US" sz="4000" b="1" i="1" dirty="0" smtClean="0">
              <a:solidFill>
                <a:srgbClr val="0033CC"/>
              </a:solidFill>
              <a:cs typeface="B Titr" panose="00000700000000000000" pitchFamily="2" charset="-78"/>
            </a:endParaRPr>
          </a:p>
        </p:txBody>
      </p:sp>
      <p:pic>
        <p:nvPicPr>
          <p:cNvPr id="98309" name="Picture 3" descr="pits-fissures"/>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611560" y="908720"/>
            <a:ext cx="2571750" cy="2571750"/>
          </a:xfrm>
          <a:noFill/>
        </p:spPr>
      </p:pic>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18</a:t>
            </a:fld>
            <a:endParaRPr lang="en-US"/>
          </a:p>
        </p:txBody>
      </p:sp>
      <p:pic>
        <p:nvPicPr>
          <p:cNvPr id="6" name="Picture 3" descr="ip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996952"/>
            <a:ext cx="5198368" cy="2818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8"/>
          <p:cNvSpPr>
            <a:spLocks noChangeArrowheads="1"/>
          </p:cNvSpPr>
          <p:nvPr/>
        </p:nvSpPr>
        <p:spPr bwMode="auto">
          <a:xfrm>
            <a:off x="5147194" y="1587574"/>
            <a:ext cx="2808287" cy="863600"/>
          </a:xfrm>
          <a:prstGeom prst="ellipse">
            <a:avLst/>
          </a:prstGeom>
          <a:solidFill>
            <a:schemeClr val="bg1"/>
          </a:solidFill>
          <a:ln w="9525">
            <a:solidFill>
              <a:schemeClr val="tx1"/>
            </a:solidFill>
            <a:round/>
            <a:headEnd/>
            <a:tailEnd/>
          </a:ln>
        </p:spPr>
        <p:txBody>
          <a:bodyPr wrap="none" anchor="ct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r>
              <a:rPr lang="fa-IR" altLang="en-US" sz="1800" b="1" dirty="0">
                <a:solidFill>
                  <a:srgbClr val="FF0000"/>
                </a:solidFill>
                <a:cs typeface="B Titr" panose="00000700000000000000" pitchFamily="2" charset="-78"/>
              </a:rPr>
              <a:t>دندانهای فیشورسیلانت شده</a:t>
            </a:r>
            <a:endParaRPr lang="en-US" altLang="en-US" sz="1800" b="1" dirty="0">
              <a:solidFill>
                <a:srgbClr val="FF0000"/>
              </a:solidFill>
              <a:cs typeface="B Titr" panose="00000700000000000000" pitchFamily="2" charset="-78"/>
            </a:endParaRPr>
          </a:p>
        </p:txBody>
      </p:sp>
      <p:sp>
        <p:nvSpPr>
          <p:cNvPr id="8" name="Line 7"/>
          <p:cNvSpPr>
            <a:spLocks noChangeShapeType="1"/>
          </p:cNvSpPr>
          <p:nvPr/>
        </p:nvSpPr>
        <p:spPr bwMode="auto">
          <a:xfrm flipH="1">
            <a:off x="6552406" y="2451173"/>
            <a:ext cx="467866" cy="1769915"/>
          </a:xfrm>
          <a:prstGeom prst="line">
            <a:avLst/>
          </a:prstGeom>
          <a:ln>
            <a:headEnd/>
            <a:tailEnd type="triangle" w="med" len="med"/>
          </a:ln>
          <a:extLst/>
        </p:spPr>
        <p:style>
          <a:lnRef idx="3">
            <a:schemeClr val="accent1"/>
          </a:lnRef>
          <a:fillRef idx="0">
            <a:schemeClr val="accent1"/>
          </a:fillRef>
          <a:effectRef idx="2">
            <a:schemeClr val="accent1"/>
          </a:effectRef>
          <a:fontRef idx="minor">
            <a:schemeClr val="tx1"/>
          </a:fontRef>
        </p:style>
        <p:txBody>
          <a:bodyPr/>
          <a:lstStyle/>
          <a:p>
            <a:endParaRPr lang="en-US">
              <a:solidFill>
                <a:prstClr val="white"/>
              </a:solidFill>
            </a:endParaRPr>
          </a:p>
        </p:txBody>
      </p:sp>
      <p:sp>
        <p:nvSpPr>
          <p:cNvPr id="9" name="Line 6"/>
          <p:cNvSpPr>
            <a:spLocks noChangeShapeType="1"/>
          </p:cNvSpPr>
          <p:nvPr/>
        </p:nvSpPr>
        <p:spPr bwMode="auto">
          <a:xfrm flipH="1">
            <a:off x="4643435" y="2348880"/>
            <a:ext cx="1080692" cy="1872209"/>
          </a:xfrm>
          <a:prstGeom prst="line">
            <a:avLst/>
          </a:prstGeom>
          <a:ln>
            <a:headEnd/>
            <a:tailEnd type="triangle" w="med" len="med"/>
          </a:ln>
          <a:extLst/>
        </p:spPr>
        <p:style>
          <a:lnRef idx="3">
            <a:schemeClr val="accent1"/>
          </a:lnRef>
          <a:fillRef idx="0">
            <a:schemeClr val="accent1"/>
          </a:fillRef>
          <a:effectRef idx="2">
            <a:schemeClr val="accent1"/>
          </a:effectRef>
          <a:fontRef idx="minor">
            <a:schemeClr val="tx1"/>
          </a:fontRef>
        </p:style>
        <p:txBody>
          <a:bodyPr/>
          <a:lstStyle/>
          <a:p>
            <a:endParaRPr lang="en-US">
              <a:solidFill>
                <a:prstClr val="white"/>
              </a:solidFill>
            </a:endParaRPr>
          </a:p>
        </p:txBody>
      </p:sp>
      <p:sp>
        <p:nvSpPr>
          <p:cNvPr id="10" name="Text Box 4"/>
          <p:cNvSpPr txBox="1">
            <a:spLocks noChangeArrowheads="1"/>
          </p:cNvSpPr>
          <p:nvPr/>
        </p:nvSpPr>
        <p:spPr bwMode="auto">
          <a:xfrm>
            <a:off x="4195936" y="5988140"/>
            <a:ext cx="40782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rtl="1" eaLnBrk="1" hangingPunct="1">
              <a:spcBef>
                <a:spcPct val="0"/>
              </a:spcBef>
              <a:buFontTx/>
              <a:buNone/>
            </a:pPr>
            <a:r>
              <a:rPr lang="en-US" altLang="en-US" sz="4000" b="1" i="1" dirty="0">
                <a:solidFill>
                  <a:prstClr val="white"/>
                </a:solidFill>
                <a:latin typeface="Tahoma" pitchFamily="34" charset="0"/>
              </a:rPr>
              <a:t>Fissure Sealant</a:t>
            </a:r>
          </a:p>
        </p:txBody>
      </p:sp>
      <p:sp>
        <p:nvSpPr>
          <p:cNvPr id="11" name="Text Box 3"/>
          <p:cNvSpPr txBox="1">
            <a:spLocks noChangeArrowheads="1"/>
          </p:cNvSpPr>
          <p:nvPr/>
        </p:nvSpPr>
        <p:spPr bwMode="auto">
          <a:xfrm>
            <a:off x="251520" y="260648"/>
            <a:ext cx="676875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eaLnBrk="1" hangingPunct="1">
              <a:spcBef>
                <a:spcPct val="50000"/>
              </a:spcBef>
              <a:buFontTx/>
              <a:buNone/>
            </a:pPr>
            <a:r>
              <a:rPr lang="fa-IR" altLang="en-US" sz="2500" b="1" dirty="0">
                <a:solidFill>
                  <a:srgbClr val="0033CC"/>
                </a:solidFill>
              </a:rPr>
              <a:t>مسدود کردن شیارهای دندانی توسط شیارپوش (فیشورسیلانت)</a:t>
            </a:r>
            <a:endParaRPr lang="en-US" altLang="en-US" sz="2500" b="1" dirty="0">
              <a:solidFill>
                <a:srgbClr val="0033CC"/>
              </a:solidFill>
            </a:endParaRPr>
          </a:p>
        </p:txBody>
      </p:sp>
    </p:spTree>
    <p:extLst>
      <p:ext uri="{BB962C8B-B14F-4D97-AF65-F5344CB8AC3E}">
        <p14:creationId xmlns:p14="http://schemas.microsoft.com/office/powerpoint/2010/main" val="1270540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2"/>
          <p:cNvSpPr>
            <a:spLocks noGrp="1" noChangeArrowheads="1"/>
          </p:cNvSpPr>
          <p:nvPr>
            <p:ph type="title"/>
          </p:nvPr>
        </p:nvSpPr>
        <p:spPr>
          <a:xfrm>
            <a:off x="485800" y="476672"/>
            <a:ext cx="6696744" cy="936104"/>
          </a:xfrm>
        </p:spPr>
        <p:txBody>
          <a:bodyPr>
            <a:normAutofit/>
          </a:bodyPr>
          <a:lstStyle/>
          <a:p>
            <a:pPr algn="ctr" eaLnBrk="1" hangingPunct="1"/>
            <a:r>
              <a:rPr lang="fa-IR" altLang="en-US" sz="4000" b="1" dirty="0" smtClean="0">
                <a:solidFill>
                  <a:srgbClr val="FF0000"/>
                </a:solidFill>
                <a:cs typeface="B Titr" panose="00000700000000000000" pitchFamily="2" charset="-78"/>
              </a:rPr>
              <a:t>چه دندانهای باید فیشورسیلانت شوند</a:t>
            </a:r>
            <a:endParaRPr lang="en-US" altLang="en-US" sz="4000" b="1" dirty="0" smtClean="0">
              <a:solidFill>
                <a:srgbClr val="FF0000"/>
              </a:solidFill>
              <a:cs typeface="B Titr" panose="00000700000000000000" pitchFamily="2" charset="-78"/>
            </a:endParaRPr>
          </a:p>
        </p:txBody>
      </p:sp>
      <p:sp>
        <p:nvSpPr>
          <p:cNvPr id="104453" name="Rectangle 3"/>
          <p:cNvSpPr>
            <a:spLocks noGrp="1" noChangeArrowheads="1"/>
          </p:cNvSpPr>
          <p:nvPr>
            <p:ph idx="1"/>
          </p:nvPr>
        </p:nvSpPr>
        <p:spPr>
          <a:xfrm>
            <a:off x="0" y="2132856"/>
            <a:ext cx="7668344" cy="3657599"/>
          </a:xfrm>
        </p:spPr>
        <p:txBody>
          <a:bodyPr/>
          <a:lstStyle/>
          <a:p>
            <a:pPr algn="r" rtl="1" eaLnBrk="1" hangingPunct="1">
              <a:buFont typeface="Wingdings" pitchFamily="2" charset="2"/>
              <a:buChar char="Ø"/>
            </a:pPr>
            <a:r>
              <a:rPr lang="fa-IR" altLang="en-US" sz="2800" b="1" dirty="0" smtClean="0">
                <a:solidFill>
                  <a:srgbClr val="0033CC"/>
                </a:solidFill>
                <a:cs typeface="B Titr" panose="00000700000000000000" pitchFamily="2" charset="-78"/>
              </a:rPr>
              <a:t>دندانهای 6 سالگی (اولین دندان آسیای دایمی)</a:t>
            </a:r>
          </a:p>
          <a:p>
            <a:pPr algn="r" rtl="1" eaLnBrk="1" hangingPunct="1">
              <a:buFont typeface="Wingdings" pitchFamily="2" charset="2"/>
              <a:buChar char="Ø"/>
            </a:pPr>
            <a:endParaRPr lang="fa-IR" altLang="en-US" sz="2800" b="1" dirty="0" smtClean="0">
              <a:solidFill>
                <a:srgbClr val="0033CC"/>
              </a:solidFill>
              <a:cs typeface="B Titr" panose="00000700000000000000" pitchFamily="2" charset="-78"/>
            </a:endParaRPr>
          </a:p>
          <a:p>
            <a:pPr algn="r" rtl="1" eaLnBrk="1" hangingPunct="1">
              <a:buFont typeface="Wingdings" pitchFamily="2" charset="2"/>
              <a:buChar char="Ø"/>
            </a:pPr>
            <a:r>
              <a:rPr lang="fa-IR" altLang="en-US" sz="2800" b="1" dirty="0" smtClean="0">
                <a:solidFill>
                  <a:srgbClr val="0033CC"/>
                </a:solidFill>
                <a:cs typeface="B Titr" panose="00000700000000000000" pitchFamily="2" charset="-78"/>
              </a:rPr>
              <a:t>دومین  دندان آسیای دایمی( رویش در سن 12 سالگی )</a:t>
            </a:r>
          </a:p>
          <a:p>
            <a:pPr algn="r" rtl="1" eaLnBrk="1" hangingPunct="1">
              <a:buFont typeface="Wingdings" pitchFamily="2" charset="2"/>
              <a:buChar char="Ø"/>
            </a:pPr>
            <a:endParaRPr lang="fa-IR" altLang="en-US" sz="2800" b="1" dirty="0" smtClean="0">
              <a:solidFill>
                <a:srgbClr val="0033CC"/>
              </a:solidFill>
              <a:cs typeface="B Titr" panose="000007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19</a:t>
            </a:fld>
            <a:endParaRPr lang="en-US"/>
          </a:p>
        </p:txBody>
      </p:sp>
    </p:spTree>
    <p:extLst>
      <p:ext uri="{BB962C8B-B14F-4D97-AF65-F5344CB8AC3E}">
        <p14:creationId xmlns:p14="http://schemas.microsoft.com/office/powerpoint/2010/main" val="12346487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340768"/>
            <a:ext cx="7920880" cy="4032448"/>
          </a:xfrm>
        </p:spPr>
        <p:txBody>
          <a:bodyPr>
            <a:noAutofit/>
          </a:bodyPr>
          <a:lstStyle/>
          <a:p>
            <a:pPr algn="ctr"/>
            <a:r>
              <a:rPr lang="fa-IR" sz="7600" dirty="0" smtClean="0">
                <a:solidFill>
                  <a:srgbClr val="0066CC"/>
                </a:solidFill>
                <a:cs typeface="B Titr" panose="00000700000000000000" pitchFamily="2" charset="-78"/>
              </a:rPr>
              <a:t>دانستنی های سلامت </a:t>
            </a:r>
          </a:p>
          <a:p>
            <a:pPr algn="ctr"/>
            <a:r>
              <a:rPr lang="fa-IR" sz="7600" dirty="0" smtClean="0">
                <a:solidFill>
                  <a:srgbClr val="0066CC"/>
                </a:solidFill>
                <a:cs typeface="B Titr" panose="00000700000000000000" pitchFamily="2" charset="-78"/>
              </a:rPr>
              <a:t>دهان و دندان </a:t>
            </a:r>
            <a:endParaRPr lang="en-US" sz="7600" dirty="0">
              <a:solidFill>
                <a:srgbClr val="0066CC"/>
              </a:solidFill>
              <a:cs typeface="B Titr" panose="00000700000000000000" pitchFamily="2" charset="-78"/>
            </a:endParaRPr>
          </a:p>
        </p:txBody>
      </p:sp>
      <p:sp>
        <p:nvSpPr>
          <p:cNvPr id="4" name="Slide Number Placeholder 3"/>
          <p:cNvSpPr>
            <a:spLocks noGrp="1"/>
          </p:cNvSpPr>
          <p:nvPr>
            <p:ph type="sldNum" sz="quarter" idx="12"/>
          </p:nvPr>
        </p:nvSpPr>
        <p:spPr>
          <a:xfrm>
            <a:off x="0" y="5842000"/>
            <a:ext cx="2133600" cy="304800"/>
          </a:xfrm>
        </p:spPr>
        <p:txBody>
          <a:bodyPr/>
          <a:lstStyle/>
          <a:p>
            <a:fld id="{5BD2F974-3605-4A21-B827-3EEFE016C885}" type="slidenum">
              <a:rPr lang="en-US" smtClean="0"/>
              <a:t>2</a:t>
            </a:fld>
            <a:endParaRPr lang="en-US"/>
          </a:p>
        </p:txBody>
      </p:sp>
    </p:spTree>
    <p:extLst>
      <p:ext uri="{BB962C8B-B14F-4D97-AF65-F5344CB8AC3E}">
        <p14:creationId xmlns:p14="http://schemas.microsoft.com/office/powerpoint/2010/main" val="10991880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2"/>
          <p:cNvSpPr>
            <a:spLocks noGrp="1" noChangeArrowheads="1"/>
          </p:cNvSpPr>
          <p:nvPr>
            <p:ph type="title"/>
          </p:nvPr>
        </p:nvSpPr>
        <p:spPr>
          <a:xfrm>
            <a:off x="1" y="274638"/>
            <a:ext cx="8470307" cy="706090"/>
          </a:xfrm>
        </p:spPr>
        <p:txBody>
          <a:bodyPr/>
          <a:lstStyle/>
          <a:p>
            <a:pPr algn="ctr" eaLnBrk="1" hangingPunct="1"/>
            <a:r>
              <a:rPr lang="fa-IR" altLang="en-US" sz="2800" b="1" dirty="0" smtClean="0">
                <a:solidFill>
                  <a:srgbClr val="FF0000"/>
                </a:solidFill>
                <a:cs typeface="B Titr" panose="00000700000000000000" pitchFamily="2" charset="-78"/>
              </a:rPr>
              <a:t>فیشور سیلانت چه میزان در حفظ و سلامتی دندانها موثر می باشد؟</a:t>
            </a:r>
            <a:endParaRPr lang="en-US" altLang="en-US" sz="2800" b="1" dirty="0" smtClean="0">
              <a:solidFill>
                <a:srgbClr val="FF0000"/>
              </a:solidFill>
              <a:cs typeface="B Titr" panose="00000700000000000000" pitchFamily="2" charset="-78"/>
            </a:endParaRPr>
          </a:p>
        </p:txBody>
      </p:sp>
      <p:sp>
        <p:nvSpPr>
          <p:cNvPr id="105477" name="Rectangle 3"/>
          <p:cNvSpPr>
            <a:spLocks noGrp="1" noChangeArrowheads="1"/>
          </p:cNvSpPr>
          <p:nvPr>
            <p:ph idx="1"/>
          </p:nvPr>
        </p:nvSpPr>
        <p:spPr>
          <a:xfrm>
            <a:off x="44553" y="1475849"/>
            <a:ext cx="8425755" cy="4309939"/>
          </a:xfrm>
        </p:spPr>
        <p:txBody>
          <a:bodyPr/>
          <a:lstStyle/>
          <a:p>
            <a:pPr algn="justLow" rtl="1" eaLnBrk="1" hangingPunct="1">
              <a:buFontTx/>
              <a:buNone/>
            </a:pPr>
            <a:r>
              <a:rPr lang="fa-IR" altLang="en-US" sz="2800" b="1" dirty="0" smtClean="0">
                <a:solidFill>
                  <a:srgbClr val="0033CC"/>
                </a:solidFill>
              </a:rPr>
              <a:t>    </a:t>
            </a:r>
            <a:r>
              <a:rPr lang="fa-IR" altLang="en-US" sz="2800" b="1" dirty="0" smtClean="0">
                <a:solidFill>
                  <a:srgbClr val="0033CC"/>
                </a:solidFill>
                <a:cs typeface="B Nazanin" panose="00000400000000000000" pitchFamily="2" charset="-78"/>
              </a:rPr>
              <a:t>تحقیقات مختلفی در این زمینه انجام شده است</a:t>
            </a:r>
          </a:p>
          <a:p>
            <a:pPr algn="justLow" rtl="1" eaLnBrk="1" hangingPunct="1">
              <a:buFontTx/>
              <a:buNone/>
            </a:pPr>
            <a:r>
              <a:rPr lang="fa-IR" altLang="en-US" sz="2800" b="1" dirty="0" smtClean="0">
                <a:solidFill>
                  <a:srgbClr val="0033CC"/>
                </a:solidFill>
                <a:cs typeface="B Nazanin" panose="00000400000000000000" pitchFamily="2" charset="-78"/>
              </a:rPr>
              <a:t>    و حدود 60تا 80 درصد اثر پیشگیرانه برای فیشور سیلانت ارایه     گردیده است و مشخص شده است که اگر اولین دندان آسیای بزرگ ( دندان 6 ) فیشور سیلانت شود 22 بار کمتر از دندان آسیای فیشور سیلانت نشده دچار پوسیدگی می شود.</a:t>
            </a:r>
            <a:endParaRPr lang="en-US" altLang="en-US" sz="2800" b="1" dirty="0" smtClean="0">
              <a:solidFill>
                <a:srgbClr val="0033CC"/>
              </a:solidFill>
              <a:cs typeface="B Nazanin" panose="000004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20</a:t>
            </a:fld>
            <a:endParaRPr lang="en-US"/>
          </a:p>
        </p:txBody>
      </p:sp>
    </p:spTree>
    <p:extLst>
      <p:ext uri="{BB962C8B-B14F-4D97-AF65-F5344CB8AC3E}">
        <p14:creationId xmlns:p14="http://schemas.microsoft.com/office/powerpoint/2010/main" val="19233601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2"/>
          <p:cNvSpPr>
            <a:spLocks noGrp="1" noChangeArrowheads="1"/>
          </p:cNvSpPr>
          <p:nvPr>
            <p:ph type="title"/>
          </p:nvPr>
        </p:nvSpPr>
        <p:spPr>
          <a:xfrm>
            <a:off x="179512" y="188639"/>
            <a:ext cx="7416824" cy="739761"/>
          </a:xfrm>
        </p:spPr>
        <p:txBody>
          <a:bodyPr/>
          <a:lstStyle/>
          <a:p>
            <a:pPr algn="ctr" eaLnBrk="1" hangingPunct="1"/>
            <a:r>
              <a:rPr lang="fa-IR" altLang="en-US" sz="4000" b="1" dirty="0" smtClean="0">
                <a:solidFill>
                  <a:srgbClr val="FF0000"/>
                </a:solidFill>
                <a:effectLst/>
                <a:cs typeface="B Titr" panose="00000700000000000000" pitchFamily="2" charset="-78"/>
              </a:rPr>
              <a:t>مراحل انجام کار چگونه است؟</a:t>
            </a:r>
            <a:endParaRPr lang="en-US" altLang="en-US" sz="4000" b="1" dirty="0" smtClean="0">
              <a:solidFill>
                <a:srgbClr val="FF0000"/>
              </a:solidFill>
              <a:effectLst/>
              <a:cs typeface="B Titr" panose="00000700000000000000" pitchFamily="2" charset="-78"/>
            </a:endParaRPr>
          </a:p>
        </p:txBody>
      </p:sp>
      <p:sp>
        <p:nvSpPr>
          <p:cNvPr id="106501" name="Rectangle 3"/>
          <p:cNvSpPr>
            <a:spLocks noGrp="1" noChangeArrowheads="1"/>
          </p:cNvSpPr>
          <p:nvPr>
            <p:ph idx="1"/>
          </p:nvPr>
        </p:nvSpPr>
        <p:spPr>
          <a:xfrm>
            <a:off x="395536" y="1196752"/>
            <a:ext cx="8352928" cy="4968552"/>
          </a:xfrm>
        </p:spPr>
        <p:txBody>
          <a:bodyPr>
            <a:noAutofit/>
          </a:bodyPr>
          <a:lstStyle/>
          <a:p>
            <a:pPr algn="just" rtl="1" eaLnBrk="1" hangingPunct="1">
              <a:buClr>
                <a:srgbClr val="00FF00"/>
              </a:buClr>
              <a:buSzPct val="70000"/>
              <a:buFont typeface="Wingdings" panose="05000000000000000000" pitchFamily="2" charset="2"/>
              <a:buChar char="q"/>
            </a:pPr>
            <a:r>
              <a:rPr lang="fa-IR" altLang="en-US" sz="2400" b="1" dirty="0" smtClean="0">
                <a:solidFill>
                  <a:srgbClr val="0033CC"/>
                </a:solidFill>
                <a:effectLst/>
                <a:cs typeface="B Nazanin" panose="00000400000000000000" pitchFamily="2" charset="-78"/>
              </a:rPr>
              <a:t>خیلی سریع و بدون نیاز به بی حسی و تراش دندان و بدون هیچگونه ناراحتی در یک جلسه انجام می شود.</a:t>
            </a:r>
          </a:p>
          <a:p>
            <a:pPr algn="just" rtl="1" eaLnBrk="1" hangingPunct="1">
              <a:lnSpc>
                <a:spcPct val="90000"/>
              </a:lnSpc>
              <a:buClr>
                <a:srgbClr val="00FF00"/>
              </a:buClr>
              <a:buSzPct val="70000"/>
              <a:buFont typeface="Wingdings" panose="05000000000000000000" pitchFamily="2" charset="2"/>
              <a:buChar char="q"/>
            </a:pPr>
            <a:r>
              <a:rPr lang="fa-IR" altLang="en-US" sz="2400" b="1" dirty="0" smtClean="0">
                <a:solidFill>
                  <a:srgbClr val="0033CC"/>
                </a:solidFill>
                <a:effectLst/>
                <a:cs typeface="B Nazanin" panose="00000400000000000000" pitchFamily="2" charset="-78"/>
              </a:rPr>
              <a:t>دندانپزشک ابتدا دندان را به خوبی شسته ( می شوید ) سپس آن را خشک می کند.</a:t>
            </a:r>
          </a:p>
          <a:p>
            <a:pPr algn="just" rtl="1" eaLnBrk="1" hangingPunct="1">
              <a:lnSpc>
                <a:spcPct val="90000"/>
              </a:lnSpc>
              <a:buClr>
                <a:srgbClr val="00FF00"/>
              </a:buClr>
              <a:buSzPct val="70000"/>
              <a:buFont typeface="Wingdings" panose="05000000000000000000" pitchFamily="2" charset="2"/>
              <a:buChar char="q"/>
            </a:pPr>
            <a:r>
              <a:rPr lang="fa-IR" altLang="en-US" sz="2400" b="1" dirty="0" smtClean="0">
                <a:solidFill>
                  <a:srgbClr val="0033CC"/>
                </a:solidFill>
                <a:effectLst/>
                <a:cs typeface="B Nazanin" panose="00000400000000000000" pitchFamily="2" charset="-78"/>
              </a:rPr>
              <a:t>بعد از آن با کمک یک اسید مخصوص ، سطح دندان را آماده قرار دادن ماده   فیشور سیلانت می کند</a:t>
            </a:r>
          </a:p>
          <a:p>
            <a:pPr algn="just" rtl="1" eaLnBrk="1" hangingPunct="1">
              <a:lnSpc>
                <a:spcPct val="90000"/>
              </a:lnSpc>
              <a:buClr>
                <a:srgbClr val="00FF00"/>
              </a:buClr>
              <a:buSzPct val="70000"/>
              <a:buFont typeface="Wingdings" panose="05000000000000000000" pitchFamily="2" charset="2"/>
              <a:buChar char="q"/>
            </a:pPr>
            <a:r>
              <a:rPr lang="fa-IR" altLang="en-US" sz="2400" b="1" dirty="0" smtClean="0">
                <a:solidFill>
                  <a:srgbClr val="0033CC"/>
                </a:solidFill>
                <a:effectLst/>
                <a:cs typeface="B Nazanin" panose="00000400000000000000" pitchFamily="2" charset="-78"/>
              </a:rPr>
              <a:t>سپس ماده فیشور سیلانت روی سطح دندان در جایی که لازم است گذاشته        می شود.</a:t>
            </a:r>
          </a:p>
          <a:p>
            <a:pPr algn="just" rtl="1" eaLnBrk="1" hangingPunct="1">
              <a:lnSpc>
                <a:spcPct val="90000"/>
              </a:lnSpc>
              <a:buClr>
                <a:srgbClr val="00FF00"/>
              </a:buClr>
              <a:buSzPct val="70000"/>
              <a:buFont typeface="Wingdings" panose="05000000000000000000" pitchFamily="2" charset="2"/>
              <a:buChar char="q"/>
            </a:pPr>
            <a:r>
              <a:rPr lang="fa-IR" altLang="en-US" sz="2400" b="1" dirty="0" smtClean="0">
                <a:solidFill>
                  <a:srgbClr val="0033CC"/>
                </a:solidFill>
                <a:effectLst/>
                <a:cs typeface="B Nazanin" panose="00000400000000000000" pitchFamily="2" charset="-78"/>
              </a:rPr>
              <a:t>ماده فیشور سیلانت یا پس از مدتی خودش سفت می شود یا با کمک نور مخصوصی این کار انجام می شود.</a:t>
            </a:r>
          </a:p>
          <a:p>
            <a:pPr algn="just" rtl="1" eaLnBrk="1" hangingPunct="1">
              <a:lnSpc>
                <a:spcPct val="90000"/>
              </a:lnSpc>
              <a:buClr>
                <a:srgbClr val="00FF00"/>
              </a:buClr>
              <a:buSzPct val="70000"/>
              <a:buFont typeface="Wingdings" panose="05000000000000000000" pitchFamily="2" charset="2"/>
              <a:buChar char="q"/>
            </a:pPr>
            <a:r>
              <a:rPr lang="fa-IR" altLang="en-US" sz="2400" b="1" dirty="0" smtClean="0">
                <a:solidFill>
                  <a:srgbClr val="0033CC"/>
                </a:solidFill>
                <a:effectLst/>
                <a:cs typeface="B Nazanin" panose="00000400000000000000" pitchFamily="2" charset="-78"/>
              </a:rPr>
              <a:t> کودک بلا فاصله پس از اتمام کار می تو اند تغذیه کند.</a:t>
            </a:r>
            <a:endParaRPr lang="en-US" altLang="en-US" sz="2400" b="1" dirty="0" smtClean="0">
              <a:solidFill>
                <a:srgbClr val="0033CC"/>
              </a:solidFill>
              <a:effectLst/>
              <a:cs typeface="B Nazanin" panose="000004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21</a:t>
            </a:fld>
            <a:endParaRPr lang="en-US"/>
          </a:p>
        </p:txBody>
      </p:sp>
    </p:spTree>
    <p:extLst>
      <p:ext uri="{BB962C8B-B14F-4D97-AF65-F5344CB8AC3E}">
        <p14:creationId xmlns:p14="http://schemas.microsoft.com/office/powerpoint/2010/main" val="33131840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2"/>
          <p:cNvSpPr>
            <a:spLocks noGrp="1" noChangeArrowheads="1"/>
          </p:cNvSpPr>
          <p:nvPr>
            <p:ph type="title"/>
          </p:nvPr>
        </p:nvSpPr>
        <p:spPr>
          <a:xfrm>
            <a:off x="22541" y="516391"/>
            <a:ext cx="7543800" cy="914400"/>
          </a:xfrm>
        </p:spPr>
        <p:txBody>
          <a:bodyPr>
            <a:normAutofit fontScale="90000"/>
          </a:bodyPr>
          <a:lstStyle/>
          <a:p>
            <a:pPr algn="ctr" eaLnBrk="1" hangingPunct="1"/>
            <a:r>
              <a:rPr lang="fa-IR" altLang="en-US" sz="3200" b="1" dirty="0" smtClean="0">
                <a:solidFill>
                  <a:srgbClr val="FF0000"/>
                </a:solidFill>
                <a:cs typeface="B Titr" panose="00000700000000000000" pitchFamily="2" charset="-78"/>
              </a:rPr>
              <a:t>فیشورسیلانت چه مدت زمان در دهان دوام می آورد؟</a:t>
            </a:r>
            <a:endParaRPr lang="en-US" altLang="en-US" sz="3200" b="1" dirty="0" smtClean="0">
              <a:solidFill>
                <a:srgbClr val="FF0000"/>
              </a:solidFill>
              <a:cs typeface="B Titr" panose="00000700000000000000" pitchFamily="2" charset="-78"/>
            </a:endParaRPr>
          </a:p>
        </p:txBody>
      </p:sp>
      <p:sp>
        <p:nvSpPr>
          <p:cNvPr id="107525" name="Rectangle 3"/>
          <p:cNvSpPr>
            <a:spLocks noGrp="1" noChangeArrowheads="1"/>
          </p:cNvSpPr>
          <p:nvPr>
            <p:ph idx="1"/>
          </p:nvPr>
        </p:nvSpPr>
        <p:spPr>
          <a:xfrm>
            <a:off x="539552" y="1988840"/>
            <a:ext cx="8064896" cy="3657599"/>
          </a:xfrm>
        </p:spPr>
        <p:txBody>
          <a:bodyPr>
            <a:normAutofit/>
          </a:bodyPr>
          <a:lstStyle/>
          <a:p>
            <a:pPr algn="just" rtl="1" eaLnBrk="1" hangingPunct="1">
              <a:buFontTx/>
              <a:buNone/>
            </a:pPr>
            <a:r>
              <a:rPr lang="fa-IR" altLang="en-US" sz="2800" b="1" dirty="0" smtClean="0">
                <a:solidFill>
                  <a:srgbClr val="0033CC"/>
                </a:solidFill>
                <a:effectLst/>
                <a:cs typeface="B Nazanin" panose="00000400000000000000" pitchFamily="2" charset="-78"/>
              </a:rPr>
              <a:t>   تحقیقات نشان داده که فیشورسیلانت می تواند برای سا لها در دهان باقی بماند به شرط آنکه کودک بهداشت دهانی خوبی داشته باشد .</a:t>
            </a:r>
          </a:p>
          <a:p>
            <a:pPr algn="just" rtl="1" eaLnBrk="1" hangingPunct="1">
              <a:buFontTx/>
              <a:buNone/>
            </a:pPr>
            <a:endParaRPr lang="fa-IR" altLang="en-US" sz="2800" b="1" dirty="0" smtClean="0">
              <a:solidFill>
                <a:srgbClr val="0033CC"/>
              </a:solidFill>
              <a:effectLst/>
              <a:cs typeface="B Nazanin" panose="00000400000000000000" pitchFamily="2" charset="-78"/>
            </a:endParaRPr>
          </a:p>
          <a:p>
            <a:pPr algn="just" rtl="1" eaLnBrk="1" hangingPunct="1">
              <a:buFontTx/>
              <a:buNone/>
            </a:pPr>
            <a:r>
              <a:rPr lang="fa-IR" altLang="en-US" sz="2800" b="1" dirty="0" smtClean="0">
                <a:solidFill>
                  <a:srgbClr val="0033CC"/>
                </a:solidFill>
                <a:effectLst/>
                <a:cs typeface="B Nazanin" panose="00000400000000000000" pitchFamily="2" charset="-78"/>
              </a:rPr>
              <a:t>    دندانپزشک هر شش ماه یا سالانه یک بار دندانهای کودک را معاینه کرده فیشورسیلانت های آسیب دیده را تعویض می کند.</a:t>
            </a:r>
            <a:endParaRPr lang="en-US" altLang="en-US" sz="2800" b="1" dirty="0" smtClean="0">
              <a:solidFill>
                <a:srgbClr val="0033CC"/>
              </a:solidFill>
              <a:effectLst/>
              <a:cs typeface="B Nazanin" panose="000004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22</a:t>
            </a:fld>
            <a:endParaRPr lang="en-US"/>
          </a:p>
        </p:txBody>
      </p:sp>
    </p:spTree>
    <p:extLst>
      <p:ext uri="{BB962C8B-B14F-4D97-AF65-F5344CB8AC3E}">
        <p14:creationId xmlns:p14="http://schemas.microsoft.com/office/powerpoint/2010/main" val="30026060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2"/>
          <p:cNvSpPr>
            <a:spLocks noGrp="1" noChangeArrowheads="1"/>
          </p:cNvSpPr>
          <p:nvPr>
            <p:ph type="title"/>
          </p:nvPr>
        </p:nvSpPr>
        <p:spPr>
          <a:xfrm>
            <a:off x="107504" y="260648"/>
            <a:ext cx="8407896" cy="1008111"/>
          </a:xfrm>
        </p:spPr>
        <p:txBody>
          <a:bodyPr>
            <a:normAutofit fontScale="90000"/>
          </a:bodyPr>
          <a:lstStyle/>
          <a:p>
            <a:pPr algn="ctr" rtl="1" eaLnBrk="1" hangingPunct="1"/>
            <a:r>
              <a:rPr lang="fa-IR" altLang="en-US" sz="3200" b="1" dirty="0" smtClean="0">
                <a:solidFill>
                  <a:srgbClr val="FF0000"/>
                </a:solidFill>
                <a:cs typeface="B Titr" panose="00000700000000000000" pitchFamily="2" charset="-78"/>
              </a:rPr>
              <a:t>اگر دندانهای کودک فیشورسیلانت شده ،آیا مسواک زدن و نخ دندان هنوز هم لازم است؟</a:t>
            </a:r>
            <a:endParaRPr lang="en-US" altLang="en-US" sz="3200" b="1" dirty="0" smtClean="0">
              <a:solidFill>
                <a:srgbClr val="FF0000"/>
              </a:solidFill>
              <a:cs typeface="B Titr" panose="00000700000000000000" pitchFamily="2" charset="-78"/>
            </a:endParaRPr>
          </a:p>
        </p:txBody>
      </p:sp>
      <p:sp>
        <p:nvSpPr>
          <p:cNvPr id="108549" name="Rectangle 3"/>
          <p:cNvSpPr>
            <a:spLocks noGrp="1" noChangeArrowheads="1"/>
          </p:cNvSpPr>
          <p:nvPr>
            <p:ph idx="1"/>
          </p:nvPr>
        </p:nvSpPr>
        <p:spPr>
          <a:xfrm>
            <a:off x="251520" y="1287492"/>
            <a:ext cx="8426740" cy="2914873"/>
          </a:xfrm>
        </p:spPr>
        <p:txBody>
          <a:bodyPr/>
          <a:lstStyle/>
          <a:p>
            <a:pPr algn="justLow" rtl="1" eaLnBrk="1" hangingPunct="1">
              <a:lnSpc>
                <a:spcPct val="90000"/>
              </a:lnSpc>
              <a:buFontTx/>
              <a:buNone/>
            </a:pPr>
            <a:r>
              <a:rPr lang="fa-IR" altLang="en-US" sz="2800" b="1" dirty="0" smtClean="0">
                <a:solidFill>
                  <a:srgbClr val="0033CC"/>
                </a:solidFill>
                <a:effectLst/>
                <a:cs typeface="B Nazanin" panose="00000400000000000000" pitchFamily="2" charset="-78"/>
              </a:rPr>
              <a:t>    فیشورسیلانت تنها یک حلقه از زنجیره مراحل پیشگیری از پوسیدگی دندانها می باشد. فیشورسیلنت به تنهایی عامل جلوگیری از پوسیدگی دندان نیست.</a:t>
            </a:r>
          </a:p>
          <a:p>
            <a:pPr algn="justLow" rtl="1" eaLnBrk="1" hangingPunct="1">
              <a:lnSpc>
                <a:spcPct val="90000"/>
              </a:lnSpc>
              <a:buFontTx/>
              <a:buNone/>
            </a:pPr>
            <a:r>
              <a:rPr lang="fa-IR" altLang="en-US" sz="2800" b="1" dirty="0" smtClean="0">
                <a:solidFill>
                  <a:srgbClr val="0033CC"/>
                </a:solidFill>
                <a:effectLst/>
                <a:cs typeface="B Nazanin" panose="00000400000000000000" pitchFamily="2" charset="-78"/>
              </a:rPr>
              <a:t>   مسواک زدن مرتب ،استفاده از نخ دندان، تغذیه مناسب ، مصرف کمتر مواد قندی و معاینات مرتب توسط دندانپزشک همگی برای سلامتی دندانها لازم و ضروری هستند.</a:t>
            </a:r>
            <a:endParaRPr lang="en-US" altLang="en-US" sz="2800" b="1" dirty="0" smtClean="0">
              <a:solidFill>
                <a:srgbClr val="0033CC"/>
              </a:solidFill>
              <a:effectLst/>
              <a:cs typeface="B Nazanin" panose="00000400000000000000" pitchFamily="2" charset="-78"/>
            </a:endParaRPr>
          </a:p>
        </p:txBody>
      </p:sp>
      <p:sp>
        <p:nvSpPr>
          <p:cNvPr id="4" name="Slide Number Placeholder 3"/>
          <p:cNvSpPr>
            <a:spLocks noGrp="1"/>
          </p:cNvSpPr>
          <p:nvPr>
            <p:ph type="sldNum" sz="quarter" idx="12"/>
          </p:nvPr>
        </p:nvSpPr>
        <p:spPr>
          <a:xfrm>
            <a:off x="0" y="5842000"/>
            <a:ext cx="2133600" cy="304800"/>
          </a:xfrm>
        </p:spPr>
        <p:txBody>
          <a:bodyPr/>
          <a:lstStyle/>
          <a:p>
            <a:fld id="{5BD2F974-3605-4A21-B827-3EEFE016C885}" type="slidenum">
              <a:rPr lang="en-US" smtClean="0"/>
              <a:t>23</a:t>
            </a:fld>
            <a:endParaRPr lang="en-US"/>
          </a:p>
        </p:txBody>
      </p:sp>
      <p:sp>
        <p:nvSpPr>
          <p:cNvPr id="2" name="Rectangle 1"/>
          <p:cNvSpPr/>
          <p:nvPr/>
        </p:nvSpPr>
        <p:spPr>
          <a:xfrm>
            <a:off x="388493" y="3645024"/>
            <a:ext cx="8208912" cy="1569660"/>
          </a:xfrm>
          <a:prstGeom prst="rect">
            <a:avLst/>
          </a:prstGeom>
        </p:spPr>
        <p:txBody>
          <a:bodyPr wrap="square">
            <a:spAutoFit/>
          </a:bodyPr>
          <a:lstStyle/>
          <a:p>
            <a:pPr algn="ctr"/>
            <a:endParaRPr lang="fa-IR" altLang="en-US" sz="3200" b="1" dirty="0">
              <a:solidFill>
                <a:srgbClr val="0033CC"/>
              </a:solidFill>
              <a:effectLst>
                <a:outerShdw blurRad="38100" dist="38100" dir="2700000" algn="tl">
                  <a:srgbClr val="000000">
                    <a:alpha val="43137"/>
                  </a:srgbClr>
                </a:outerShdw>
              </a:effectLst>
              <a:cs typeface="B Titr" panose="00000700000000000000" pitchFamily="2" charset="-78"/>
            </a:endParaRPr>
          </a:p>
          <a:p>
            <a:pPr algn="ctr"/>
            <a:r>
              <a:rPr lang="fa-IR" altLang="en-US" sz="3200" b="1" dirty="0" smtClean="0">
                <a:solidFill>
                  <a:srgbClr val="FF0000"/>
                </a:solidFill>
                <a:effectLst>
                  <a:outerShdw blurRad="38100" dist="38100" dir="2700000" algn="tl">
                    <a:srgbClr val="000000">
                      <a:alpha val="43137"/>
                    </a:srgbClr>
                  </a:outerShdw>
                </a:effectLst>
                <a:cs typeface="B Titr" panose="00000700000000000000" pitchFamily="2" charset="-78"/>
              </a:rPr>
              <a:t>آیا </a:t>
            </a:r>
            <a:r>
              <a:rPr lang="fa-IR" altLang="en-US" sz="3200" b="1" dirty="0">
                <a:solidFill>
                  <a:srgbClr val="FF0000"/>
                </a:solidFill>
                <a:effectLst>
                  <a:outerShdw blurRad="38100" dist="38100" dir="2700000" algn="tl">
                    <a:srgbClr val="000000">
                      <a:alpha val="43137"/>
                    </a:srgbClr>
                  </a:outerShdw>
                </a:effectLst>
                <a:cs typeface="B Titr" panose="00000700000000000000" pitchFamily="2" charset="-78"/>
              </a:rPr>
              <a:t>بزرگسالان هم می توانند از فیشورسیلانت استفاده کنند؟</a:t>
            </a:r>
            <a:endParaRPr lang="en-US" dirty="0">
              <a:solidFill>
                <a:srgbClr val="FF0000"/>
              </a:solidFill>
              <a:cs typeface="B Titr" panose="00000700000000000000" pitchFamily="2" charset="-78"/>
            </a:endParaRPr>
          </a:p>
        </p:txBody>
      </p:sp>
      <p:sp>
        <p:nvSpPr>
          <p:cNvPr id="3" name="Rectangle 2"/>
          <p:cNvSpPr/>
          <p:nvPr/>
        </p:nvSpPr>
        <p:spPr>
          <a:xfrm>
            <a:off x="330780" y="5192693"/>
            <a:ext cx="8231926" cy="954107"/>
          </a:xfrm>
          <a:prstGeom prst="rect">
            <a:avLst/>
          </a:prstGeom>
        </p:spPr>
        <p:txBody>
          <a:bodyPr wrap="square">
            <a:spAutoFit/>
          </a:bodyPr>
          <a:lstStyle/>
          <a:p>
            <a:pPr marL="274320" indent="-256032" algn="r" rtl="1">
              <a:spcBef>
                <a:spcPct val="20000"/>
              </a:spcBef>
              <a:buSzPct val="60000"/>
            </a:pPr>
            <a:r>
              <a:rPr lang="fa-IR" altLang="en-US" sz="2800" b="1" dirty="0" smtClean="0">
                <a:solidFill>
                  <a:srgbClr val="0033CC"/>
                </a:solidFill>
                <a:cs typeface="B Nazanin" panose="00000400000000000000" pitchFamily="2" charset="-78"/>
              </a:rPr>
              <a:t>   به </a:t>
            </a:r>
            <a:r>
              <a:rPr lang="fa-IR" altLang="en-US" sz="2800" b="1" dirty="0">
                <a:solidFill>
                  <a:srgbClr val="0033CC"/>
                </a:solidFill>
                <a:cs typeface="B Nazanin" panose="00000400000000000000" pitchFamily="2" charset="-78"/>
              </a:rPr>
              <a:t>علت آنکه پوسیدگی سطوح جونده در کودکی و نوجوانی </a:t>
            </a:r>
            <a:r>
              <a:rPr lang="fa-IR" altLang="en-US" sz="2800" b="1" dirty="0" smtClean="0">
                <a:solidFill>
                  <a:srgbClr val="0033CC"/>
                </a:solidFill>
                <a:cs typeface="B Nazanin" panose="00000400000000000000" pitchFamily="2" charset="-78"/>
              </a:rPr>
              <a:t>بیشتر شایع </a:t>
            </a:r>
            <a:r>
              <a:rPr lang="fa-IR" altLang="en-US" sz="2800" b="1" dirty="0">
                <a:solidFill>
                  <a:srgbClr val="0033CC"/>
                </a:solidFill>
                <a:cs typeface="B Nazanin" panose="00000400000000000000" pitchFamily="2" charset="-78"/>
              </a:rPr>
              <a:t>است این گروه سنی در اولویت هستند .</a:t>
            </a:r>
            <a:endParaRPr lang="en-US" altLang="en-US" sz="2800" b="1" dirty="0">
              <a:solidFill>
                <a:srgbClr val="0033CC"/>
              </a:solidFill>
              <a:cs typeface="B Nazanin" panose="00000400000000000000" pitchFamily="2" charset="-78"/>
            </a:endParaRPr>
          </a:p>
        </p:txBody>
      </p:sp>
    </p:spTree>
    <p:extLst>
      <p:ext uri="{BB962C8B-B14F-4D97-AF65-F5344CB8AC3E}">
        <p14:creationId xmlns:p14="http://schemas.microsoft.com/office/powerpoint/2010/main" val="22490264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2" name="Rectangle 2"/>
          <p:cNvSpPr>
            <a:spLocks noGrp="1" noChangeArrowheads="1"/>
          </p:cNvSpPr>
          <p:nvPr>
            <p:ph type="title"/>
          </p:nvPr>
        </p:nvSpPr>
        <p:spPr>
          <a:xfrm>
            <a:off x="-396552" y="332656"/>
            <a:ext cx="8640960" cy="914400"/>
          </a:xfrm>
        </p:spPr>
        <p:txBody>
          <a:bodyPr/>
          <a:lstStyle/>
          <a:p>
            <a:pPr algn="ctr" eaLnBrk="1" hangingPunct="1"/>
            <a:r>
              <a:rPr lang="fa-IR" altLang="en-US" b="1" dirty="0" smtClean="0">
                <a:solidFill>
                  <a:srgbClr val="FF0000"/>
                </a:solidFill>
                <a:effectLst/>
                <a:cs typeface="B Titr" panose="00000700000000000000" pitchFamily="2" charset="-78"/>
              </a:rPr>
              <a:t>مراقبت از دندانها در دوران شیرخوارگی</a:t>
            </a:r>
            <a:endParaRPr lang="en-US" altLang="en-US" b="1" dirty="0" smtClean="0">
              <a:solidFill>
                <a:srgbClr val="FF0000"/>
              </a:solidFill>
              <a:effectLst/>
              <a:cs typeface="B Titr" panose="00000700000000000000" pitchFamily="2" charset="-78"/>
            </a:endParaRPr>
          </a:p>
        </p:txBody>
      </p:sp>
      <p:sp>
        <p:nvSpPr>
          <p:cNvPr id="58373" name="Rectangle 3"/>
          <p:cNvSpPr>
            <a:spLocks noGrp="1" noChangeArrowheads="1"/>
          </p:cNvSpPr>
          <p:nvPr>
            <p:ph idx="1"/>
          </p:nvPr>
        </p:nvSpPr>
        <p:spPr>
          <a:xfrm>
            <a:off x="395536" y="1412776"/>
            <a:ext cx="8424936" cy="4824536"/>
          </a:xfrm>
        </p:spPr>
        <p:txBody>
          <a:bodyPr>
            <a:normAutofit fontScale="92500" lnSpcReduction="10000"/>
          </a:bodyPr>
          <a:lstStyle/>
          <a:p>
            <a:pPr algn="justLow" rtl="1" eaLnBrk="1" hangingPunct="1">
              <a:buClr>
                <a:schemeClr val="accent2"/>
              </a:buClr>
              <a:buFont typeface="Wingdings" pitchFamily="2" charset="2"/>
              <a:buNone/>
            </a:pPr>
            <a:r>
              <a:rPr lang="fa-IR" altLang="en-US" sz="2800" b="1" dirty="0" smtClean="0">
                <a:solidFill>
                  <a:srgbClr val="0033CC"/>
                </a:solidFill>
                <a:cs typeface="B Titr" panose="00000700000000000000" pitchFamily="2" charset="-78"/>
              </a:rPr>
              <a:t>   </a:t>
            </a:r>
            <a:r>
              <a:rPr lang="fa-IR" altLang="en-US" sz="3000" b="1" dirty="0" smtClean="0">
                <a:solidFill>
                  <a:srgbClr val="0033CC"/>
                </a:solidFill>
                <a:effectLst/>
                <a:cs typeface="B Nazanin" panose="00000400000000000000" pitchFamily="2" charset="-78"/>
              </a:rPr>
              <a:t>دندانهای کودک شیرخوار مثل افراد بزرگسال نیاز به مراقبت و تمیز کردن دارد. بنابراین از هنگام در آمدن دندانها، بعداز شیر دادن یا هر غذایی به کودک باید دندانهای او را تمیز کنیم.</a:t>
            </a:r>
          </a:p>
          <a:p>
            <a:pPr algn="justLow" rtl="1" eaLnBrk="1" hangingPunct="1">
              <a:buClr>
                <a:schemeClr val="accent2"/>
              </a:buClr>
              <a:buFont typeface="Wingdings" pitchFamily="2" charset="2"/>
              <a:buNone/>
            </a:pPr>
            <a:r>
              <a:rPr lang="fa-IR" altLang="en-US" sz="3000" b="1" dirty="0" smtClean="0">
                <a:solidFill>
                  <a:srgbClr val="0033CC"/>
                </a:solidFill>
                <a:effectLst/>
                <a:cs typeface="B Nazanin" panose="00000400000000000000" pitchFamily="2" charset="-78"/>
              </a:rPr>
              <a:t>    بعد ازهرنوبت شیردادن به کودک، بخصوص در هنگام شب،          می توانیم مقدار کمی آب به او بدهیم تا دهانش تمیز شود.</a:t>
            </a:r>
          </a:p>
          <a:p>
            <a:pPr algn="justLow" rtl="1" eaLnBrk="1" hangingPunct="1">
              <a:buClr>
                <a:schemeClr val="accent2"/>
              </a:buClr>
              <a:buFont typeface="Wingdings" pitchFamily="2" charset="2"/>
              <a:buNone/>
            </a:pPr>
            <a:r>
              <a:rPr lang="fa-IR" altLang="en-US" sz="3000" b="1" dirty="0" smtClean="0">
                <a:solidFill>
                  <a:srgbClr val="0033CC"/>
                </a:solidFill>
                <a:effectLst/>
                <a:cs typeface="B Nazanin" panose="00000400000000000000" pitchFamily="2" charset="-78"/>
              </a:rPr>
              <a:t>    حداقل روزی دو بار ،پارچه تمیز و مرطوبی را به دور انگشت اشاره پیچیده و با دقت و ملایمت روی لثه و دندانهای شیرخوار می کشیم </a:t>
            </a:r>
          </a:p>
          <a:p>
            <a:pPr algn="justLow" rtl="1" eaLnBrk="1" hangingPunct="1">
              <a:buClr>
                <a:schemeClr val="accent2"/>
              </a:buClr>
              <a:buFont typeface="Wingdings" pitchFamily="2" charset="2"/>
              <a:buNone/>
            </a:pPr>
            <a:endParaRPr lang="fa-IR" altLang="en-US" sz="3000" b="1" dirty="0" smtClean="0">
              <a:solidFill>
                <a:srgbClr val="0033CC"/>
              </a:solidFill>
              <a:effectLst/>
              <a:cs typeface="B Nazanin" panose="00000400000000000000" pitchFamily="2" charset="-78"/>
            </a:endParaRPr>
          </a:p>
          <a:p>
            <a:pPr algn="justLow" rtl="1" eaLnBrk="1" hangingPunct="1">
              <a:buClr>
                <a:schemeClr val="accent2"/>
              </a:buClr>
              <a:buFont typeface="Wingdings" pitchFamily="2" charset="2"/>
              <a:buNone/>
            </a:pPr>
            <a:r>
              <a:rPr lang="fa-IR" altLang="en-US" sz="3000" b="1" dirty="0" smtClean="0">
                <a:solidFill>
                  <a:srgbClr val="0033CC"/>
                </a:solidFill>
                <a:effectLst/>
                <a:cs typeface="B Titr" panose="00000700000000000000" pitchFamily="2" charset="-78"/>
              </a:rPr>
              <a:t>   تمیز کردن دندانها باید از آغاز رویش اولین دندان در دهان کودک باشد.      </a:t>
            </a:r>
            <a:endParaRPr lang="en-US" altLang="en-US" sz="3000" b="1" dirty="0" smtClean="0">
              <a:solidFill>
                <a:srgbClr val="0033CC"/>
              </a:solidFill>
              <a:effectLst/>
              <a:cs typeface="B Titr" panose="00000700000000000000" pitchFamily="2" charset="-78"/>
            </a:endParaRPr>
          </a:p>
        </p:txBody>
      </p:sp>
      <p:sp>
        <p:nvSpPr>
          <p:cNvPr id="2" name="Slide Number Placeholder 1"/>
          <p:cNvSpPr>
            <a:spLocks noGrp="1"/>
          </p:cNvSpPr>
          <p:nvPr>
            <p:ph type="sldNum" sz="quarter" idx="12"/>
          </p:nvPr>
        </p:nvSpPr>
        <p:spPr>
          <a:xfrm>
            <a:off x="0" y="6237288"/>
            <a:ext cx="2133600" cy="304800"/>
          </a:xfrm>
        </p:spPr>
        <p:txBody>
          <a:bodyPr/>
          <a:lstStyle/>
          <a:p>
            <a:fld id="{5BD2F974-3605-4A21-B827-3EEFE016C885}" type="slidenum">
              <a:rPr lang="en-US" smtClean="0"/>
              <a:t>24</a:t>
            </a:fld>
            <a:endParaRPr lang="en-US" dirty="0"/>
          </a:p>
        </p:txBody>
      </p:sp>
    </p:spTree>
    <p:extLst>
      <p:ext uri="{BB962C8B-B14F-4D97-AF65-F5344CB8AC3E}">
        <p14:creationId xmlns:p14="http://schemas.microsoft.com/office/powerpoint/2010/main" val="19025560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4516" name="Picture 2" descr="118"/>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5054169" y="332656"/>
            <a:ext cx="3693761" cy="2448272"/>
          </a:xfrm>
          <a:noFill/>
        </p:spPr>
      </p:pic>
      <p:sp>
        <p:nvSpPr>
          <p:cNvPr id="2" name="Slide Number Placeholder 1"/>
          <p:cNvSpPr>
            <a:spLocks noGrp="1"/>
          </p:cNvSpPr>
          <p:nvPr>
            <p:ph type="sldNum" sz="quarter" idx="12"/>
          </p:nvPr>
        </p:nvSpPr>
        <p:spPr>
          <a:xfrm>
            <a:off x="0" y="6165850"/>
            <a:ext cx="2133600" cy="304800"/>
          </a:xfrm>
        </p:spPr>
        <p:txBody>
          <a:bodyPr/>
          <a:lstStyle/>
          <a:p>
            <a:fld id="{5BD2F974-3605-4A21-B827-3EEFE016C885}" type="slidenum">
              <a:rPr lang="en-US" smtClean="0"/>
              <a:t>25</a:t>
            </a:fld>
            <a:endParaRPr lang="en-US" dirty="0"/>
          </a:p>
        </p:txBody>
      </p:sp>
      <p:sp>
        <p:nvSpPr>
          <p:cNvPr id="64517" name="Text Box 3"/>
          <p:cNvSpPr txBox="1">
            <a:spLocks noChangeArrowheads="1"/>
          </p:cNvSpPr>
          <p:nvPr/>
        </p:nvSpPr>
        <p:spPr bwMode="auto">
          <a:xfrm>
            <a:off x="133766" y="5085152"/>
            <a:ext cx="86211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rtl="1" eaLnBrk="1" hangingPunct="1">
              <a:spcBef>
                <a:spcPct val="50000"/>
              </a:spcBef>
              <a:buFontTx/>
              <a:buNone/>
            </a:pPr>
            <a:r>
              <a:rPr lang="fa-IR" altLang="en-US" sz="2500" b="1" dirty="0">
                <a:solidFill>
                  <a:srgbClr val="0033CC"/>
                </a:solidFill>
                <a:cs typeface="B Titr" panose="00000700000000000000" pitchFamily="2" charset="-78"/>
              </a:rPr>
              <a:t>مسواک انگشتی وسیله ای جهت کمک به رعایت بهداشت دهان و دندان </a:t>
            </a:r>
            <a:r>
              <a:rPr lang="fa-IR" altLang="en-US" sz="2500" b="1" dirty="0" smtClean="0">
                <a:solidFill>
                  <a:srgbClr val="0033CC"/>
                </a:solidFill>
                <a:cs typeface="B Titr" panose="00000700000000000000" pitchFamily="2" charset="-78"/>
              </a:rPr>
              <a:t>نوزادان</a:t>
            </a:r>
            <a:r>
              <a:rPr lang="en-US" altLang="en-US" sz="2500" b="1" dirty="0" smtClean="0">
                <a:solidFill>
                  <a:srgbClr val="0033CC"/>
                </a:solidFill>
                <a:cs typeface="B Titr" panose="00000700000000000000" pitchFamily="2" charset="-78"/>
              </a:rPr>
              <a:t>)</a:t>
            </a:r>
            <a:r>
              <a:rPr lang="fa-IR" altLang="en-US" sz="2500" b="1" dirty="0" smtClean="0">
                <a:solidFill>
                  <a:srgbClr val="0033CC"/>
                </a:solidFill>
                <a:cs typeface="B Titr" panose="00000700000000000000" pitchFamily="2" charset="-78"/>
              </a:rPr>
              <a:t> از سن 6 ماهگی تا 24 ماهگی جهت تمیز کردن دندان های کودک)</a:t>
            </a:r>
            <a:endParaRPr lang="en-US" altLang="en-US" sz="2500" b="1" dirty="0">
              <a:solidFill>
                <a:srgbClr val="0033CC"/>
              </a:solidFill>
              <a:cs typeface="B Titr" panose="00000700000000000000" pitchFamily="2" charset="-78"/>
            </a:endParaRPr>
          </a:p>
        </p:txBody>
      </p:sp>
      <p:pic>
        <p:nvPicPr>
          <p:cNvPr id="6" name="Picture 3" descr="oralbrus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32656"/>
            <a:ext cx="3511313"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8156" y="2924944"/>
            <a:ext cx="3835400" cy="201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36459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WordArt 2"/>
          <p:cNvSpPr>
            <a:spLocks noChangeArrowheads="1" noChangeShapeType="1" noTextEdit="1"/>
          </p:cNvSpPr>
          <p:nvPr/>
        </p:nvSpPr>
        <p:spPr bwMode="auto">
          <a:xfrm>
            <a:off x="467643" y="2348880"/>
            <a:ext cx="7921376" cy="2663825"/>
          </a:xfrm>
          <a:prstGeom prst="rect">
            <a:avLst/>
          </a:prstGeom>
        </p:spPr>
        <p:txBody>
          <a:bodyPr wrap="none" fromWordArt="1">
            <a:prstTxWarp prst="textCascadeUp">
              <a:avLst>
                <a:gd name="adj" fmla="val 444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rtl="1"/>
            <a:r>
              <a:rPr lang="fa-IR" sz="4800" kern="10" dirty="0">
                <a:ln w="9525">
                  <a:round/>
                  <a:headEnd/>
                  <a:tailEnd/>
                </a:ln>
                <a:solidFill>
                  <a:srgbClr val="0033CC"/>
                </a:solidFill>
                <a:latin typeface="Arial"/>
                <a:cs typeface="B Titr" panose="00000700000000000000" pitchFamily="2" charset="-78"/>
              </a:rPr>
              <a:t>اهمیت و نحوه مراقبت از دندان آسیای اول دایمی </a:t>
            </a:r>
          </a:p>
          <a:p>
            <a:pPr algn="ctr" rtl="1"/>
            <a:r>
              <a:rPr lang="fa-IR" sz="4800" kern="10" dirty="0">
                <a:ln w="9525">
                  <a:round/>
                  <a:headEnd/>
                  <a:tailEnd/>
                </a:ln>
                <a:solidFill>
                  <a:srgbClr val="0033CC"/>
                </a:solidFill>
                <a:latin typeface="Arial"/>
                <a:cs typeface="B Titr" panose="00000700000000000000" pitchFamily="2" charset="-78"/>
              </a:rPr>
              <a:t>دندان 6</a:t>
            </a:r>
            <a:endParaRPr lang="en-US" sz="4800" kern="10" dirty="0">
              <a:ln w="9525">
                <a:round/>
                <a:headEnd/>
                <a:tailEnd/>
              </a:ln>
              <a:solidFill>
                <a:srgbClr val="0033CC"/>
              </a:solidFill>
              <a:latin typeface="Arial"/>
              <a:cs typeface="B Titr" panose="00000700000000000000" pitchFamily="2" charset="-78"/>
            </a:endParaRPr>
          </a:p>
        </p:txBody>
      </p:sp>
      <p:sp>
        <p:nvSpPr>
          <p:cNvPr id="84997" name="Oval 3"/>
          <p:cNvSpPr>
            <a:spLocks noChangeArrowheads="1"/>
          </p:cNvSpPr>
          <p:nvPr/>
        </p:nvSpPr>
        <p:spPr bwMode="auto">
          <a:xfrm>
            <a:off x="1547813" y="333374"/>
            <a:ext cx="5761037" cy="1367433"/>
          </a:xfrm>
          <a:prstGeom prst="ellipse">
            <a:avLst/>
          </a:prstGeom>
          <a:solidFill>
            <a:schemeClr val="accent1"/>
          </a:solidFill>
          <a:ln w="9525">
            <a:solidFill>
              <a:schemeClr val="tx1"/>
            </a:solidFill>
            <a:round/>
            <a:headEnd/>
            <a:tailEnd/>
          </a:ln>
        </p:spPr>
        <p:txBody>
          <a:bodyPr wrap="none" anchor="ct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r>
              <a:rPr lang="fa-IR" altLang="en-US" sz="4800" dirty="0">
                <a:solidFill>
                  <a:srgbClr val="FF0000"/>
                </a:solidFill>
                <a:latin typeface="Palace Script MT" pitchFamily="66" charset="0"/>
                <a:cs typeface="B Titr" panose="00000700000000000000" pitchFamily="2" charset="-78"/>
              </a:rPr>
              <a:t>دندان 6 را بشناسیم</a:t>
            </a:r>
            <a:endParaRPr lang="en-US" altLang="en-US" sz="4800" dirty="0">
              <a:solidFill>
                <a:srgbClr val="FF0000"/>
              </a:solidFill>
              <a:latin typeface="Palace Script MT" pitchFamily="66" charset="0"/>
              <a:cs typeface="B Titr" panose="000007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26</a:t>
            </a:fld>
            <a:endParaRPr lang="en-US"/>
          </a:p>
        </p:txBody>
      </p:sp>
    </p:spTree>
    <p:extLst>
      <p:ext uri="{BB962C8B-B14F-4D97-AF65-F5344CB8AC3E}">
        <p14:creationId xmlns:p14="http://schemas.microsoft.com/office/powerpoint/2010/main" val="6446266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20" name="Rectangle 2"/>
          <p:cNvSpPr>
            <a:spLocks noChangeArrowheads="1"/>
          </p:cNvSpPr>
          <p:nvPr/>
        </p:nvSpPr>
        <p:spPr bwMode="auto">
          <a:xfrm>
            <a:off x="395536" y="608876"/>
            <a:ext cx="828092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r>
              <a:rPr lang="fa-IR" altLang="en-US" sz="4000" i="1" dirty="0">
                <a:solidFill>
                  <a:srgbClr val="FF0000"/>
                </a:solidFill>
                <a:cs typeface="B Titr" pitchFamily="2" charset="-78"/>
              </a:rPr>
              <a:t>چرا به این </a:t>
            </a:r>
            <a:r>
              <a:rPr lang="fa-IR" altLang="en-US" sz="4000" i="1" dirty="0" smtClean="0">
                <a:solidFill>
                  <a:srgbClr val="FF0000"/>
                </a:solidFill>
                <a:cs typeface="B Titr" pitchFamily="2" charset="-78"/>
              </a:rPr>
              <a:t>دندان </a:t>
            </a:r>
            <a:r>
              <a:rPr lang="fa-IR" altLang="en-US" sz="4000" i="1" dirty="0">
                <a:solidFill>
                  <a:srgbClr val="FF0000"/>
                </a:solidFill>
                <a:cs typeface="B Titr" pitchFamily="2" charset="-78"/>
              </a:rPr>
              <a:t>(دندان شش) می گویند؟</a:t>
            </a:r>
          </a:p>
          <a:p>
            <a:pPr algn="ctr" eaLnBrk="1" hangingPunct="1">
              <a:spcBef>
                <a:spcPct val="0"/>
              </a:spcBef>
              <a:buFontTx/>
              <a:buNone/>
            </a:pPr>
            <a:endParaRPr lang="en-US" altLang="en-US" sz="4000" i="1" dirty="0">
              <a:solidFill>
                <a:srgbClr val="0033CC"/>
              </a:solidFill>
              <a:cs typeface="B Titr" pitchFamily="2" charset="-78"/>
            </a:endParaRPr>
          </a:p>
          <a:p>
            <a:pPr algn="justLow" rtl="1" eaLnBrk="1" hangingPunct="1">
              <a:spcBef>
                <a:spcPct val="0"/>
              </a:spcBef>
              <a:buFontTx/>
              <a:buNone/>
            </a:pPr>
            <a:r>
              <a:rPr lang="fa-IR" altLang="en-US" sz="2800" b="1" dirty="0" smtClean="0">
                <a:solidFill>
                  <a:srgbClr val="0033CC"/>
                </a:solidFill>
                <a:cs typeface="B Nazanin" panose="00000400000000000000" pitchFamily="2" charset="-78"/>
              </a:rPr>
              <a:t>چون </a:t>
            </a:r>
            <a:r>
              <a:rPr lang="fa-IR" altLang="en-US" sz="2800" b="1" dirty="0">
                <a:solidFill>
                  <a:srgbClr val="0033CC"/>
                </a:solidFill>
                <a:cs typeface="B Nazanin" panose="00000400000000000000" pitchFamily="2" charset="-78"/>
              </a:rPr>
              <a:t>اولین دندان آسیای بزرگ دایمی است که معمولاً در </a:t>
            </a:r>
            <a:r>
              <a:rPr lang="fa-IR" altLang="en-US" sz="2800" b="1" dirty="0" smtClean="0">
                <a:solidFill>
                  <a:srgbClr val="0033CC"/>
                </a:solidFill>
                <a:cs typeface="B Nazanin" panose="00000400000000000000" pitchFamily="2" charset="-78"/>
              </a:rPr>
              <a:t>سن          </a:t>
            </a:r>
            <a:r>
              <a:rPr lang="fa-IR" altLang="en-US" sz="2800" b="1" dirty="0">
                <a:solidFill>
                  <a:srgbClr val="0033CC"/>
                </a:solidFill>
                <a:cs typeface="B Nazanin" panose="00000400000000000000" pitchFamily="2" charset="-78"/>
              </a:rPr>
              <a:t>6 سالگی رویش می کند .</a:t>
            </a:r>
          </a:p>
          <a:p>
            <a:pPr algn="justLow" rtl="1" eaLnBrk="1" hangingPunct="1">
              <a:spcBef>
                <a:spcPct val="0"/>
              </a:spcBef>
              <a:buFontTx/>
              <a:buNone/>
            </a:pPr>
            <a:endParaRPr lang="fa-IR" altLang="en-US" sz="2800" b="1" dirty="0">
              <a:solidFill>
                <a:srgbClr val="0033CC"/>
              </a:solidFill>
              <a:cs typeface="B Nazanin" panose="00000400000000000000" pitchFamily="2" charset="-78"/>
            </a:endParaRPr>
          </a:p>
          <a:p>
            <a:pPr algn="justLow" rtl="1" eaLnBrk="1" hangingPunct="1">
              <a:spcBef>
                <a:spcPct val="0"/>
              </a:spcBef>
              <a:buFontTx/>
              <a:buNone/>
            </a:pPr>
            <a:endParaRPr lang="fa-IR" altLang="en-US" sz="2800" b="1" dirty="0">
              <a:solidFill>
                <a:srgbClr val="0033CC"/>
              </a:solidFill>
              <a:cs typeface="B Nazanin" panose="00000400000000000000" pitchFamily="2" charset="-78"/>
            </a:endParaRPr>
          </a:p>
          <a:p>
            <a:pPr algn="justLow" rtl="1" eaLnBrk="1" hangingPunct="1">
              <a:spcBef>
                <a:spcPct val="0"/>
              </a:spcBef>
              <a:buFontTx/>
              <a:buNone/>
            </a:pPr>
            <a:r>
              <a:rPr lang="fa-IR" altLang="en-US" sz="2800" b="1" dirty="0">
                <a:solidFill>
                  <a:srgbClr val="0033CC"/>
                </a:solidFill>
                <a:cs typeface="B Nazanin" panose="00000400000000000000" pitchFamily="2" charset="-78"/>
              </a:rPr>
              <a:t>و از طرفی اگر از خط وسط فکین به طرف عقب دندانها را شمارش کنیم در ردیف ششم </a:t>
            </a:r>
            <a:r>
              <a:rPr lang="fa-IR" altLang="en-US" sz="2800" b="1" dirty="0" smtClean="0">
                <a:solidFill>
                  <a:srgbClr val="0033CC"/>
                </a:solidFill>
                <a:cs typeface="B Nazanin" panose="00000400000000000000" pitchFamily="2" charset="-78"/>
              </a:rPr>
              <a:t>قرار </a:t>
            </a:r>
            <a:r>
              <a:rPr lang="fa-IR" altLang="en-US" sz="2800" b="1" dirty="0">
                <a:solidFill>
                  <a:srgbClr val="0033CC"/>
                </a:solidFill>
                <a:cs typeface="B Nazanin" panose="00000400000000000000" pitchFamily="2" charset="-78"/>
              </a:rPr>
              <a:t>گرفته است. </a:t>
            </a:r>
          </a:p>
          <a:p>
            <a:pPr algn="justLow" rtl="1" eaLnBrk="1" hangingPunct="1">
              <a:spcBef>
                <a:spcPct val="0"/>
              </a:spcBef>
              <a:buFontTx/>
              <a:buNone/>
            </a:pPr>
            <a:endParaRPr lang="fa-IR" altLang="en-US" sz="2800" b="1" dirty="0">
              <a:solidFill>
                <a:srgbClr val="0033CC"/>
              </a:solidFill>
              <a:cs typeface="B Nazanin" panose="00000400000000000000" pitchFamily="2" charset="-78"/>
            </a:endParaRPr>
          </a:p>
          <a:p>
            <a:pPr algn="justLow" rtl="1" eaLnBrk="1" hangingPunct="1">
              <a:spcBef>
                <a:spcPct val="0"/>
              </a:spcBef>
              <a:buFontTx/>
              <a:buNone/>
            </a:pPr>
            <a:endParaRPr lang="fa-IR" altLang="en-US" sz="2800" b="1" dirty="0">
              <a:solidFill>
                <a:srgbClr val="0033CC"/>
              </a:solidFill>
              <a:cs typeface="B Nazanin" panose="00000400000000000000" pitchFamily="2" charset="-78"/>
            </a:endParaRPr>
          </a:p>
          <a:p>
            <a:pPr algn="justLow" rtl="1" eaLnBrk="1" hangingPunct="1">
              <a:spcBef>
                <a:spcPct val="0"/>
              </a:spcBef>
              <a:buFontTx/>
              <a:buNone/>
            </a:pPr>
            <a:r>
              <a:rPr lang="fa-IR" altLang="en-US" sz="2800" b="1" dirty="0">
                <a:solidFill>
                  <a:srgbClr val="0033CC"/>
                </a:solidFill>
                <a:cs typeface="B Nazanin" panose="00000400000000000000" pitchFamily="2" charset="-78"/>
              </a:rPr>
              <a:t>تعداد آنها چهار عدد (دوعدد در فک بالا و دو عدد در فک پایین) قراردارد</a:t>
            </a:r>
            <a:r>
              <a:rPr lang="en-US" altLang="en-US" sz="2400" b="1" dirty="0">
                <a:solidFill>
                  <a:srgbClr val="0033CC"/>
                </a:solidFill>
                <a:cs typeface="B Nazanin" panose="00000400000000000000" pitchFamily="2" charset="-78"/>
              </a:rPr>
              <a:t> </a:t>
            </a:r>
          </a:p>
        </p:txBody>
      </p:sp>
      <p:sp>
        <p:nvSpPr>
          <p:cNvPr id="2" name="Slide Number Placeholder 1"/>
          <p:cNvSpPr>
            <a:spLocks noGrp="1"/>
          </p:cNvSpPr>
          <p:nvPr>
            <p:ph type="sldNum" sz="quarter" idx="12"/>
          </p:nvPr>
        </p:nvSpPr>
        <p:spPr>
          <a:xfrm>
            <a:off x="0" y="6240463"/>
            <a:ext cx="2133600" cy="304800"/>
          </a:xfrm>
        </p:spPr>
        <p:txBody>
          <a:bodyPr/>
          <a:lstStyle/>
          <a:p>
            <a:fld id="{5BD2F974-3605-4A21-B827-3EEFE016C885}" type="slidenum">
              <a:rPr lang="en-US" smtClean="0"/>
              <a:t>27</a:t>
            </a:fld>
            <a:endParaRPr lang="en-US" dirty="0"/>
          </a:p>
        </p:txBody>
      </p:sp>
    </p:spTree>
    <p:extLst>
      <p:ext uri="{BB962C8B-B14F-4D97-AF65-F5344CB8AC3E}">
        <p14:creationId xmlns:p14="http://schemas.microsoft.com/office/powerpoint/2010/main" val="30285569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2" descr="http://www.drbranam.com/images/Priteeth.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046855" y="1041974"/>
            <a:ext cx="7273925" cy="40338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7045" name="Line 3"/>
          <p:cNvSpPr>
            <a:spLocks noChangeShapeType="1"/>
          </p:cNvSpPr>
          <p:nvPr/>
        </p:nvSpPr>
        <p:spPr bwMode="auto">
          <a:xfrm flipH="1">
            <a:off x="5940425" y="3644900"/>
            <a:ext cx="431800" cy="23034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7046" name="Line 4"/>
          <p:cNvSpPr>
            <a:spLocks noChangeShapeType="1"/>
          </p:cNvSpPr>
          <p:nvPr/>
        </p:nvSpPr>
        <p:spPr bwMode="auto">
          <a:xfrm flipH="1">
            <a:off x="6804025" y="3500438"/>
            <a:ext cx="647700" cy="25209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7" name="Line 5"/>
          <p:cNvSpPr>
            <a:spLocks noChangeShapeType="1"/>
          </p:cNvSpPr>
          <p:nvPr/>
        </p:nvSpPr>
        <p:spPr bwMode="auto">
          <a:xfrm flipH="1">
            <a:off x="4859338" y="549275"/>
            <a:ext cx="217487" cy="22336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8" name="Line 6"/>
          <p:cNvSpPr>
            <a:spLocks noChangeShapeType="1"/>
          </p:cNvSpPr>
          <p:nvPr/>
        </p:nvSpPr>
        <p:spPr bwMode="auto">
          <a:xfrm flipH="1">
            <a:off x="3851275" y="476250"/>
            <a:ext cx="215900" cy="20177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49" name="Text Box 7"/>
          <p:cNvSpPr txBox="1">
            <a:spLocks noChangeArrowheads="1"/>
          </p:cNvSpPr>
          <p:nvPr/>
        </p:nvSpPr>
        <p:spPr bwMode="auto">
          <a:xfrm>
            <a:off x="2339975" y="0"/>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C</a:t>
            </a:r>
          </a:p>
        </p:txBody>
      </p:sp>
      <p:sp>
        <p:nvSpPr>
          <p:cNvPr id="87050" name="Text Box 8"/>
          <p:cNvSpPr txBox="1">
            <a:spLocks noChangeArrowheads="1"/>
          </p:cNvSpPr>
          <p:nvPr/>
        </p:nvSpPr>
        <p:spPr bwMode="auto">
          <a:xfrm>
            <a:off x="3924300" y="260350"/>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D</a:t>
            </a:r>
          </a:p>
        </p:txBody>
      </p:sp>
      <p:sp>
        <p:nvSpPr>
          <p:cNvPr id="87051" name="Text Box 9"/>
          <p:cNvSpPr txBox="1">
            <a:spLocks noChangeArrowheads="1"/>
          </p:cNvSpPr>
          <p:nvPr/>
        </p:nvSpPr>
        <p:spPr bwMode="auto">
          <a:xfrm>
            <a:off x="4932363" y="333375"/>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E</a:t>
            </a:r>
          </a:p>
        </p:txBody>
      </p:sp>
      <p:sp>
        <p:nvSpPr>
          <p:cNvPr id="87052" name="Text Box 10"/>
          <p:cNvSpPr txBox="1">
            <a:spLocks noChangeArrowheads="1"/>
          </p:cNvSpPr>
          <p:nvPr/>
        </p:nvSpPr>
        <p:spPr bwMode="auto">
          <a:xfrm>
            <a:off x="2251075" y="5690466"/>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dirty="0">
                <a:solidFill>
                  <a:srgbClr val="FF0000"/>
                </a:solidFill>
              </a:rPr>
              <a:t>2</a:t>
            </a:r>
          </a:p>
        </p:txBody>
      </p:sp>
      <p:sp>
        <p:nvSpPr>
          <p:cNvPr id="87053" name="Text Box 11"/>
          <p:cNvSpPr txBox="1">
            <a:spLocks noChangeArrowheads="1"/>
          </p:cNvSpPr>
          <p:nvPr/>
        </p:nvSpPr>
        <p:spPr bwMode="auto">
          <a:xfrm>
            <a:off x="3779838" y="5876925"/>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4</a:t>
            </a:r>
          </a:p>
        </p:txBody>
      </p:sp>
      <p:sp>
        <p:nvSpPr>
          <p:cNvPr id="87054" name="Text Box 12"/>
          <p:cNvSpPr txBox="1">
            <a:spLocks noChangeArrowheads="1"/>
          </p:cNvSpPr>
          <p:nvPr/>
        </p:nvSpPr>
        <p:spPr bwMode="auto">
          <a:xfrm>
            <a:off x="4859338" y="5492750"/>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5</a:t>
            </a:r>
          </a:p>
        </p:txBody>
      </p:sp>
      <p:sp>
        <p:nvSpPr>
          <p:cNvPr id="87055" name="Text Box 13"/>
          <p:cNvSpPr txBox="1">
            <a:spLocks noChangeArrowheads="1"/>
          </p:cNvSpPr>
          <p:nvPr/>
        </p:nvSpPr>
        <p:spPr bwMode="auto">
          <a:xfrm>
            <a:off x="5788025" y="5806065"/>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dirty="0">
                <a:solidFill>
                  <a:srgbClr val="FF0000"/>
                </a:solidFill>
              </a:rPr>
              <a:t>6</a:t>
            </a:r>
          </a:p>
        </p:txBody>
      </p:sp>
      <p:sp>
        <p:nvSpPr>
          <p:cNvPr id="87056" name="Text Box 14"/>
          <p:cNvSpPr txBox="1">
            <a:spLocks noChangeArrowheads="1"/>
          </p:cNvSpPr>
          <p:nvPr/>
        </p:nvSpPr>
        <p:spPr bwMode="auto">
          <a:xfrm>
            <a:off x="6659563" y="5876925"/>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7</a:t>
            </a:r>
          </a:p>
        </p:txBody>
      </p:sp>
      <p:sp>
        <p:nvSpPr>
          <p:cNvPr id="87057" name="Text Box 15"/>
          <p:cNvSpPr txBox="1">
            <a:spLocks noChangeArrowheads="1"/>
          </p:cNvSpPr>
          <p:nvPr/>
        </p:nvSpPr>
        <p:spPr bwMode="auto">
          <a:xfrm>
            <a:off x="1476375" y="5949950"/>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1</a:t>
            </a:r>
          </a:p>
        </p:txBody>
      </p:sp>
      <p:sp>
        <p:nvSpPr>
          <p:cNvPr id="87058" name="Text Box 16"/>
          <p:cNvSpPr txBox="1">
            <a:spLocks noChangeArrowheads="1"/>
          </p:cNvSpPr>
          <p:nvPr/>
        </p:nvSpPr>
        <p:spPr bwMode="auto">
          <a:xfrm>
            <a:off x="2916238" y="5805488"/>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3</a:t>
            </a:r>
          </a:p>
        </p:txBody>
      </p:sp>
      <p:sp>
        <p:nvSpPr>
          <p:cNvPr id="87059" name="Text Box 17"/>
          <p:cNvSpPr txBox="1">
            <a:spLocks noChangeArrowheads="1"/>
          </p:cNvSpPr>
          <p:nvPr/>
        </p:nvSpPr>
        <p:spPr bwMode="auto">
          <a:xfrm>
            <a:off x="1763713" y="0"/>
            <a:ext cx="304800" cy="4572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B</a:t>
            </a:r>
          </a:p>
        </p:txBody>
      </p:sp>
      <p:sp>
        <p:nvSpPr>
          <p:cNvPr id="87060" name="Line 18"/>
          <p:cNvSpPr>
            <a:spLocks noChangeShapeType="1"/>
          </p:cNvSpPr>
          <p:nvPr/>
        </p:nvSpPr>
        <p:spPr bwMode="auto">
          <a:xfrm flipH="1" flipV="1">
            <a:off x="1331913" y="404813"/>
            <a:ext cx="792162" cy="19446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61" name="Line 19"/>
          <p:cNvSpPr>
            <a:spLocks noChangeShapeType="1"/>
          </p:cNvSpPr>
          <p:nvPr/>
        </p:nvSpPr>
        <p:spPr bwMode="auto">
          <a:xfrm flipH="1" flipV="1">
            <a:off x="1908175" y="333375"/>
            <a:ext cx="576263" cy="1800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62" name="Line 20"/>
          <p:cNvSpPr>
            <a:spLocks noChangeShapeType="1"/>
          </p:cNvSpPr>
          <p:nvPr/>
        </p:nvSpPr>
        <p:spPr bwMode="auto">
          <a:xfrm flipH="1" flipV="1">
            <a:off x="2555875" y="404813"/>
            <a:ext cx="431800" cy="17287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63" name="Text Box 21"/>
          <p:cNvSpPr txBox="1">
            <a:spLocks noChangeArrowheads="1"/>
          </p:cNvSpPr>
          <p:nvPr/>
        </p:nvSpPr>
        <p:spPr bwMode="auto">
          <a:xfrm>
            <a:off x="1042988" y="188913"/>
            <a:ext cx="3048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400" b="1">
                <a:solidFill>
                  <a:srgbClr val="FF0000"/>
                </a:solidFill>
              </a:rPr>
              <a:t>A</a:t>
            </a:r>
          </a:p>
        </p:txBody>
      </p:sp>
      <p:sp>
        <p:nvSpPr>
          <p:cNvPr id="87064" name="Line 22"/>
          <p:cNvSpPr>
            <a:spLocks noChangeShapeType="1"/>
          </p:cNvSpPr>
          <p:nvPr/>
        </p:nvSpPr>
        <p:spPr bwMode="auto">
          <a:xfrm flipH="1">
            <a:off x="5076825" y="4437063"/>
            <a:ext cx="142875" cy="10080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65" name="Line 23"/>
          <p:cNvSpPr>
            <a:spLocks noChangeShapeType="1"/>
          </p:cNvSpPr>
          <p:nvPr/>
        </p:nvSpPr>
        <p:spPr bwMode="auto">
          <a:xfrm>
            <a:off x="3851275" y="4292600"/>
            <a:ext cx="73025" cy="15843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66" name="Line 24"/>
          <p:cNvSpPr>
            <a:spLocks noChangeShapeType="1"/>
          </p:cNvSpPr>
          <p:nvPr/>
        </p:nvSpPr>
        <p:spPr bwMode="auto">
          <a:xfrm flipH="1">
            <a:off x="3132138" y="4868863"/>
            <a:ext cx="215900" cy="10080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67" name="Line 25"/>
          <p:cNvSpPr>
            <a:spLocks noChangeShapeType="1"/>
          </p:cNvSpPr>
          <p:nvPr/>
        </p:nvSpPr>
        <p:spPr bwMode="auto">
          <a:xfrm flipH="1">
            <a:off x="2492375" y="4724401"/>
            <a:ext cx="350838" cy="8648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068" name="Line 26"/>
          <p:cNvSpPr>
            <a:spLocks noChangeShapeType="1"/>
          </p:cNvSpPr>
          <p:nvPr/>
        </p:nvSpPr>
        <p:spPr bwMode="auto">
          <a:xfrm flipH="1">
            <a:off x="1692275" y="4581525"/>
            <a:ext cx="647700" cy="12239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extBox 1"/>
          <p:cNvSpPr txBox="1"/>
          <p:nvPr/>
        </p:nvSpPr>
        <p:spPr>
          <a:xfrm>
            <a:off x="5076825" y="163371"/>
            <a:ext cx="2575073" cy="461665"/>
          </a:xfrm>
          <a:prstGeom prst="rect">
            <a:avLst/>
          </a:prstGeom>
          <a:noFill/>
        </p:spPr>
        <p:txBody>
          <a:bodyPr wrap="square" rtlCol="0">
            <a:spAutoFit/>
          </a:bodyPr>
          <a:lstStyle/>
          <a:p>
            <a:pPr algn="r"/>
            <a:r>
              <a:rPr lang="fa-IR" sz="2400" dirty="0" smtClean="0">
                <a:solidFill>
                  <a:srgbClr val="0033CC"/>
                </a:solidFill>
                <a:cs typeface="B Titr" panose="00000700000000000000" pitchFamily="2" charset="-78"/>
              </a:rPr>
              <a:t>دندان های شیری</a:t>
            </a:r>
            <a:endParaRPr lang="en-US" sz="2400" dirty="0">
              <a:solidFill>
                <a:srgbClr val="0033CC"/>
              </a:solidFill>
              <a:cs typeface="B Titr" panose="00000700000000000000" pitchFamily="2" charset="-78"/>
            </a:endParaRPr>
          </a:p>
        </p:txBody>
      </p:sp>
      <p:sp>
        <p:nvSpPr>
          <p:cNvPr id="3" name="TextBox 2"/>
          <p:cNvSpPr txBox="1"/>
          <p:nvPr/>
        </p:nvSpPr>
        <p:spPr>
          <a:xfrm>
            <a:off x="-86171" y="5426135"/>
            <a:ext cx="2051049" cy="830997"/>
          </a:xfrm>
          <a:prstGeom prst="rect">
            <a:avLst/>
          </a:prstGeom>
          <a:noFill/>
        </p:spPr>
        <p:txBody>
          <a:bodyPr wrap="square" rtlCol="0">
            <a:spAutoFit/>
          </a:bodyPr>
          <a:lstStyle/>
          <a:p>
            <a:pPr algn="ctr"/>
            <a:r>
              <a:rPr lang="fa-IR" sz="2400" dirty="0" smtClean="0">
                <a:solidFill>
                  <a:srgbClr val="0033CC"/>
                </a:solidFill>
                <a:cs typeface="B Titr" panose="00000700000000000000" pitchFamily="2" charset="-78"/>
              </a:rPr>
              <a:t>دندان های دائمی </a:t>
            </a:r>
            <a:endParaRPr lang="en-US" sz="2400" dirty="0">
              <a:solidFill>
                <a:srgbClr val="0033CC"/>
              </a:solidFill>
              <a:cs typeface="B Titr" panose="00000700000000000000" pitchFamily="2" charset="-78"/>
            </a:endParaRPr>
          </a:p>
        </p:txBody>
      </p:sp>
      <p:sp>
        <p:nvSpPr>
          <p:cNvPr id="4" name="Slide Number Placeholder 3"/>
          <p:cNvSpPr>
            <a:spLocks noGrp="1"/>
          </p:cNvSpPr>
          <p:nvPr>
            <p:ph type="sldNum" sz="quarter" idx="12"/>
          </p:nvPr>
        </p:nvSpPr>
        <p:spPr>
          <a:xfrm>
            <a:off x="0" y="6329363"/>
            <a:ext cx="2133600" cy="304800"/>
          </a:xfrm>
        </p:spPr>
        <p:txBody>
          <a:bodyPr/>
          <a:lstStyle/>
          <a:p>
            <a:fld id="{5BD2F974-3605-4A21-B827-3EEFE016C885}" type="slidenum">
              <a:rPr lang="en-US" smtClean="0"/>
              <a:t>28</a:t>
            </a:fld>
            <a:endParaRPr lang="en-US" dirty="0"/>
          </a:p>
        </p:txBody>
      </p:sp>
    </p:spTree>
    <p:extLst>
      <p:ext uri="{BB962C8B-B14F-4D97-AF65-F5344CB8AC3E}">
        <p14:creationId xmlns:p14="http://schemas.microsoft.com/office/powerpoint/2010/main" val="26254617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2" name="Rectangle 2"/>
          <p:cNvSpPr>
            <a:spLocks noChangeArrowheads="1"/>
          </p:cNvSpPr>
          <p:nvPr/>
        </p:nvSpPr>
        <p:spPr bwMode="auto">
          <a:xfrm>
            <a:off x="0" y="225515"/>
            <a:ext cx="8028384" cy="57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rtl="1" eaLnBrk="1" hangingPunct="1">
              <a:spcBef>
                <a:spcPct val="0"/>
              </a:spcBef>
              <a:buFontTx/>
              <a:buNone/>
            </a:pPr>
            <a:r>
              <a:rPr lang="fa-IR" altLang="en-US" sz="2800" b="1" i="1" dirty="0">
                <a:solidFill>
                  <a:srgbClr val="0033CC"/>
                </a:solidFill>
                <a:cs typeface="B Titr" pitchFamily="2" charset="-78"/>
              </a:rPr>
              <a:t>دندانهای شش به عنوان آسیب پذیرترین دندانها شناخته شده اند.</a:t>
            </a:r>
            <a:endParaRPr lang="en-US" altLang="en-US" sz="2800" b="1" i="1" dirty="0">
              <a:solidFill>
                <a:srgbClr val="0033CC"/>
              </a:solidFill>
              <a:cs typeface="B Titr" pitchFamily="2" charset="-78"/>
            </a:endParaRPr>
          </a:p>
          <a:p>
            <a:pPr algn="r" rtl="1" eaLnBrk="1" hangingPunct="1">
              <a:spcBef>
                <a:spcPct val="0"/>
              </a:spcBef>
              <a:buFontTx/>
              <a:buNone/>
            </a:pPr>
            <a:endParaRPr lang="en-US" altLang="en-US" sz="2800" b="1" i="1" dirty="0">
              <a:solidFill>
                <a:srgbClr val="0033CC"/>
              </a:solidFill>
              <a:cs typeface="B Titr" pitchFamily="2" charset="-78"/>
            </a:endParaRPr>
          </a:p>
          <a:p>
            <a:pPr algn="r" rtl="1" eaLnBrk="1" hangingPunct="1">
              <a:spcBef>
                <a:spcPct val="0"/>
              </a:spcBef>
              <a:buFontTx/>
              <a:buNone/>
            </a:pPr>
            <a:r>
              <a:rPr lang="fa-IR" altLang="en-US" sz="2400" b="1" dirty="0">
                <a:solidFill>
                  <a:srgbClr val="0033CC"/>
                </a:solidFill>
                <a:cs typeface="B Titr" panose="00000700000000000000" pitchFamily="2" charset="-78"/>
              </a:rPr>
              <a:t>از نظر تمام پژوهشگران دندان 6 به عنوان آسیب پذیرترین دندان </a:t>
            </a:r>
            <a:r>
              <a:rPr lang="fa-IR" altLang="en-US" sz="2400" b="1" dirty="0" smtClean="0">
                <a:solidFill>
                  <a:srgbClr val="0033CC"/>
                </a:solidFill>
                <a:cs typeface="B Titr" panose="00000700000000000000" pitchFamily="2" charset="-78"/>
              </a:rPr>
              <a:t>به شمار </a:t>
            </a:r>
            <a:r>
              <a:rPr lang="fa-IR" altLang="en-US" sz="2400" b="1" dirty="0">
                <a:solidFill>
                  <a:srgbClr val="0033CC"/>
                </a:solidFill>
                <a:cs typeface="B Titr" panose="00000700000000000000" pitchFamily="2" charset="-78"/>
              </a:rPr>
              <a:t>می آید. </a:t>
            </a:r>
            <a:endParaRPr lang="en-US" altLang="en-US" sz="2400" b="1" dirty="0">
              <a:solidFill>
                <a:srgbClr val="0033CC"/>
              </a:solidFill>
              <a:cs typeface="B Titr" panose="00000700000000000000" pitchFamily="2" charset="-78"/>
            </a:endParaRPr>
          </a:p>
          <a:p>
            <a:pPr algn="r" rtl="1" eaLnBrk="1" hangingPunct="1">
              <a:spcBef>
                <a:spcPct val="0"/>
              </a:spcBef>
              <a:buFontTx/>
              <a:buNone/>
            </a:pPr>
            <a:endParaRPr lang="en-US" altLang="en-US" sz="2500" b="1" dirty="0">
              <a:solidFill>
                <a:srgbClr val="0033CC"/>
              </a:solidFill>
            </a:endParaRPr>
          </a:p>
          <a:p>
            <a:pPr algn="r" rtl="1" eaLnBrk="1" hangingPunct="1">
              <a:spcBef>
                <a:spcPct val="0"/>
              </a:spcBef>
              <a:buFontTx/>
              <a:buNone/>
            </a:pPr>
            <a:r>
              <a:rPr lang="fa-IR" altLang="en-US" sz="2000" b="1" dirty="0" smtClean="0">
                <a:solidFill>
                  <a:srgbClr val="0033CC"/>
                </a:solidFill>
                <a:cs typeface="B Titr" panose="00000700000000000000" pitchFamily="2" charset="-78"/>
              </a:rPr>
              <a:t>به طوری که در</a:t>
            </a:r>
          </a:p>
          <a:p>
            <a:pPr algn="r" rtl="1" eaLnBrk="1" hangingPunct="1">
              <a:spcBef>
                <a:spcPct val="0"/>
              </a:spcBef>
              <a:buFontTx/>
              <a:buNone/>
            </a:pPr>
            <a:endParaRPr lang="fa-IR" altLang="en-US" sz="2000" b="1" dirty="0">
              <a:solidFill>
                <a:srgbClr val="0033CC"/>
              </a:solidFill>
              <a:cs typeface="B Titr" panose="00000700000000000000" pitchFamily="2" charset="-78"/>
            </a:endParaRPr>
          </a:p>
          <a:p>
            <a:pPr algn="r" rtl="1" eaLnBrk="1" hangingPunct="1">
              <a:spcBef>
                <a:spcPct val="0"/>
              </a:spcBef>
              <a:buFontTx/>
              <a:buNone/>
            </a:pPr>
            <a:r>
              <a:rPr lang="fa-IR" altLang="en-US" sz="2000" b="1" dirty="0" smtClean="0">
                <a:solidFill>
                  <a:srgbClr val="0033CC"/>
                </a:solidFill>
                <a:cs typeface="B Titr" panose="00000700000000000000" pitchFamily="2" charset="-78"/>
              </a:rPr>
              <a:t> </a:t>
            </a:r>
            <a:r>
              <a:rPr lang="fa-IR" altLang="en-US" sz="2000" b="1" dirty="0">
                <a:solidFill>
                  <a:srgbClr val="0033CC"/>
                </a:solidFill>
                <a:cs typeface="B Titr" panose="00000700000000000000" pitchFamily="2" charset="-78"/>
              </a:rPr>
              <a:t>سن شش سالگی             </a:t>
            </a:r>
            <a:r>
              <a:rPr lang="fa-IR" altLang="en-US" sz="2000" b="1" dirty="0" smtClean="0">
                <a:solidFill>
                  <a:srgbClr val="0033CC"/>
                </a:solidFill>
                <a:cs typeface="B Titr" panose="00000700000000000000" pitchFamily="2" charset="-78"/>
              </a:rPr>
              <a:t>                     </a:t>
            </a:r>
            <a:r>
              <a:rPr lang="fa-IR" altLang="en-US" sz="2000" b="1" dirty="0">
                <a:solidFill>
                  <a:srgbClr val="0033CC"/>
                </a:solidFill>
                <a:cs typeface="B Titr" panose="00000700000000000000" pitchFamily="2" charset="-78"/>
              </a:rPr>
              <a:t>63%</a:t>
            </a:r>
            <a:endParaRPr lang="en-US" altLang="en-US" sz="2000" b="1" dirty="0">
              <a:solidFill>
                <a:srgbClr val="0033CC"/>
              </a:solidFill>
              <a:cs typeface="B Titr" panose="00000700000000000000" pitchFamily="2" charset="-78"/>
            </a:endParaRPr>
          </a:p>
          <a:p>
            <a:pPr algn="r" rtl="1" eaLnBrk="1" hangingPunct="1">
              <a:spcBef>
                <a:spcPct val="0"/>
              </a:spcBef>
              <a:buFontTx/>
              <a:buNone/>
            </a:pPr>
            <a:endParaRPr lang="en-US" altLang="en-US" sz="2000" b="1" dirty="0">
              <a:solidFill>
                <a:srgbClr val="0033CC"/>
              </a:solidFill>
              <a:cs typeface="B Titr" panose="00000700000000000000" pitchFamily="2" charset="-78"/>
            </a:endParaRPr>
          </a:p>
          <a:p>
            <a:pPr algn="r" rtl="1" eaLnBrk="1" hangingPunct="1">
              <a:spcBef>
                <a:spcPct val="0"/>
              </a:spcBef>
              <a:buFontTx/>
              <a:buNone/>
            </a:pPr>
            <a:r>
              <a:rPr lang="fa-IR" altLang="en-US" sz="2000" b="1" dirty="0">
                <a:solidFill>
                  <a:srgbClr val="0033CC"/>
                </a:solidFill>
                <a:cs typeface="B Titr" panose="00000700000000000000" pitchFamily="2" charset="-78"/>
              </a:rPr>
              <a:t>در سن 7 سالگی                           </a:t>
            </a:r>
            <a:r>
              <a:rPr lang="fa-IR" altLang="en-US" sz="2000" b="1" dirty="0" smtClean="0">
                <a:solidFill>
                  <a:srgbClr val="0033CC"/>
                </a:solidFill>
                <a:cs typeface="B Titr" panose="00000700000000000000" pitchFamily="2" charset="-78"/>
              </a:rPr>
              <a:t>        </a:t>
            </a:r>
            <a:r>
              <a:rPr lang="fa-IR" altLang="en-US" sz="2000" b="1" dirty="0">
                <a:solidFill>
                  <a:srgbClr val="0033CC"/>
                </a:solidFill>
                <a:cs typeface="B Titr" panose="00000700000000000000" pitchFamily="2" charset="-78"/>
              </a:rPr>
              <a:t>75%</a:t>
            </a:r>
            <a:endParaRPr lang="en-US" altLang="en-US" sz="2000" b="1" dirty="0">
              <a:solidFill>
                <a:srgbClr val="0033CC"/>
              </a:solidFill>
              <a:cs typeface="B Titr" panose="00000700000000000000" pitchFamily="2" charset="-78"/>
            </a:endParaRPr>
          </a:p>
          <a:p>
            <a:pPr algn="r" rtl="1" eaLnBrk="1" hangingPunct="1">
              <a:spcBef>
                <a:spcPct val="0"/>
              </a:spcBef>
              <a:buFontTx/>
              <a:buNone/>
            </a:pPr>
            <a:endParaRPr lang="en-US" altLang="en-US" sz="2000" b="1" dirty="0">
              <a:solidFill>
                <a:srgbClr val="0033CC"/>
              </a:solidFill>
              <a:cs typeface="B Titr" panose="00000700000000000000" pitchFamily="2" charset="-78"/>
            </a:endParaRPr>
          </a:p>
          <a:p>
            <a:pPr algn="r" rtl="1" eaLnBrk="1" hangingPunct="1">
              <a:spcBef>
                <a:spcPct val="0"/>
              </a:spcBef>
              <a:buFontTx/>
              <a:buNone/>
            </a:pPr>
            <a:r>
              <a:rPr lang="fa-IR" altLang="en-US" sz="2000" b="1" dirty="0">
                <a:solidFill>
                  <a:srgbClr val="0033CC"/>
                </a:solidFill>
                <a:cs typeface="B Titr" panose="00000700000000000000" pitchFamily="2" charset="-78"/>
              </a:rPr>
              <a:t>در سن 8 سالگی                 </a:t>
            </a:r>
            <a:r>
              <a:rPr lang="fa-IR" altLang="en-US" sz="2000" b="1" dirty="0" smtClean="0">
                <a:solidFill>
                  <a:srgbClr val="0033CC"/>
                </a:solidFill>
                <a:cs typeface="B Titr" panose="00000700000000000000" pitchFamily="2" charset="-78"/>
              </a:rPr>
              <a:t>                 </a:t>
            </a:r>
            <a:r>
              <a:rPr lang="fa-IR" altLang="en-US" sz="2000" b="1" dirty="0">
                <a:solidFill>
                  <a:srgbClr val="0033CC"/>
                </a:solidFill>
                <a:cs typeface="B Titr" panose="00000700000000000000" pitchFamily="2" charset="-78"/>
              </a:rPr>
              <a:t>93%</a:t>
            </a:r>
            <a:endParaRPr lang="en-US" altLang="en-US" sz="2000" b="1" dirty="0">
              <a:solidFill>
                <a:srgbClr val="0033CC"/>
              </a:solidFill>
              <a:cs typeface="B Titr" panose="00000700000000000000" pitchFamily="2" charset="-78"/>
            </a:endParaRPr>
          </a:p>
          <a:p>
            <a:pPr algn="r" rtl="1" eaLnBrk="1" hangingPunct="1">
              <a:spcBef>
                <a:spcPct val="0"/>
              </a:spcBef>
              <a:buFontTx/>
              <a:buNone/>
            </a:pPr>
            <a:endParaRPr lang="en-US" altLang="en-US" sz="2000" b="1" dirty="0">
              <a:solidFill>
                <a:srgbClr val="0033CC"/>
              </a:solidFill>
              <a:cs typeface="B Titr" panose="00000700000000000000" pitchFamily="2" charset="-78"/>
            </a:endParaRPr>
          </a:p>
          <a:p>
            <a:pPr algn="r" rtl="1" eaLnBrk="1" hangingPunct="1">
              <a:spcBef>
                <a:spcPct val="0"/>
              </a:spcBef>
              <a:buFontTx/>
              <a:buNone/>
            </a:pPr>
            <a:r>
              <a:rPr lang="fa-IR" altLang="en-US" sz="2400" b="1" dirty="0">
                <a:solidFill>
                  <a:srgbClr val="0033CC"/>
                </a:solidFill>
              </a:rPr>
              <a:t>دچار پوسیدگی می شوند</a:t>
            </a:r>
            <a:r>
              <a:rPr lang="en-US" altLang="en-US" sz="2400" b="1" dirty="0">
                <a:solidFill>
                  <a:srgbClr val="0033CC"/>
                </a:solidFill>
              </a:rPr>
              <a:t>. </a:t>
            </a:r>
          </a:p>
          <a:p>
            <a:pPr algn="r" rtl="1" eaLnBrk="1" hangingPunct="1">
              <a:spcBef>
                <a:spcPct val="0"/>
              </a:spcBef>
              <a:buFontTx/>
              <a:buNone/>
            </a:pPr>
            <a:endParaRPr lang="en-US" altLang="en-US" sz="2500" b="1" dirty="0">
              <a:solidFill>
                <a:srgbClr val="0033CC"/>
              </a:solidFill>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29</a:t>
            </a:fld>
            <a:endParaRPr lang="en-US"/>
          </a:p>
        </p:txBody>
      </p:sp>
    </p:spTree>
    <p:extLst>
      <p:ext uri="{BB962C8B-B14F-4D97-AF65-F5344CB8AC3E}">
        <p14:creationId xmlns:p14="http://schemas.microsoft.com/office/powerpoint/2010/main" val="2606924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823764" y="642392"/>
            <a:ext cx="5692452" cy="914400"/>
          </a:xfrm>
        </p:spPr>
        <p:txBody>
          <a:bodyPr/>
          <a:lstStyle/>
          <a:p>
            <a:pPr algn="ctr" eaLnBrk="1" hangingPunct="1"/>
            <a:r>
              <a:rPr lang="fa-IR" altLang="en-US" b="1" i="1" dirty="0" smtClean="0">
                <a:solidFill>
                  <a:srgbClr val="0033CC"/>
                </a:solidFill>
                <a:cs typeface="B Titr" panose="00000700000000000000" pitchFamily="2" charset="-78"/>
              </a:rPr>
              <a:t>وظایف کلی دندانها</a:t>
            </a:r>
            <a:endParaRPr lang="en-US" altLang="en-US" b="1" i="1" dirty="0" smtClean="0">
              <a:solidFill>
                <a:srgbClr val="0033CC"/>
              </a:solidFill>
              <a:cs typeface="B Titr" panose="00000700000000000000" pitchFamily="2" charset="-78"/>
            </a:endParaRPr>
          </a:p>
        </p:txBody>
      </p:sp>
      <p:sp>
        <p:nvSpPr>
          <p:cNvPr id="14341" name="Rectangle 3"/>
          <p:cNvSpPr>
            <a:spLocks noGrp="1" noChangeArrowheads="1"/>
          </p:cNvSpPr>
          <p:nvPr>
            <p:ph idx="1"/>
          </p:nvPr>
        </p:nvSpPr>
        <p:spPr>
          <a:xfrm>
            <a:off x="-324544" y="1582943"/>
            <a:ext cx="7248128" cy="4176464"/>
          </a:xfrm>
        </p:spPr>
        <p:txBody>
          <a:bodyPr/>
          <a:lstStyle/>
          <a:p>
            <a:pPr algn="r" rtl="1" eaLnBrk="1" hangingPunct="1">
              <a:buClr>
                <a:srgbClr val="CC0000"/>
              </a:buClr>
              <a:buFont typeface="Wingdings" pitchFamily="2" charset="2"/>
              <a:buChar char="Ø"/>
            </a:pPr>
            <a:r>
              <a:rPr lang="fa-IR" altLang="en-US" sz="4000" b="1" dirty="0" smtClean="0">
                <a:solidFill>
                  <a:srgbClr val="0033CC"/>
                </a:solidFill>
                <a:cs typeface="B Titr" panose="00000700000000000000" pitchFamily="2" charset="-78"/>
              </a:rPr>
              <a:t>زیبایی</a:t>
            </a:r>
          </a:p>
          <a:p>
            <a:pPr algn="r" rtl="1" eaLnBrk="1" hangingPunct="1">
              <a:buClr>
                <a:srgbClr val="CC0000"/>
              </a:buClr>
              <a:buFont typeface="Wingdings" pitchFamily="2" charset="2"/>
              <a:buChar char="Ø"/>
            </a:pPr>
            <a:r>
              <a:rPr lang="fa-IR" altLang="en-US" sz="4000" b="1" dirty="0" smtClean="0">
                <a:solidFill>
                  <a:srgbClr val="0033CC"/>
                </a:solidFill>
                <a:cs typeface="B Titr" panose="00000700000000000000" pitchFamily="2" charset="-78"/>
              </a:rPr>
              <a:t>تکلم</a:t>
            </a:r>
          </a:p>
          <a:p>
            <a:pPr algn="r" rtl="1" eaLnBrk="1" hangingPunct="1">
              <a:buClr>
                <a:srgbClr val="CC0000"/>
              </a:buClr>
              <a:buFont typeface="Wingdings" pitchFamily="2" charset="2"/>
              <a:buChar char="Ø"/>
            </a:pPr>
            <a:r>
              <a:rPr lang="fa-IR" altLang="en-US" sz="4000" b="1" dirty="0" smtClean="0">
                <a:solidFill>
                  <a:srgbClr val="0033CC"/>
                </a:solidFill>
                <a:cs typeface="B Titr" panose="00000700000000000000" pitchFamily="2" charset="-78"/>
              </a:rPr>
              <a:t>جویدن</a:t>
            </a:r>
          </a:p>
          <a:p>
            <a:pPr algn="r" rtl="1" eaLnBrk="1" hangingPunct="1">
              <a:buClr>
                <a:srgbClr val="CC0000"/>
              </a:buClr>
              <a:buFont typeface="Wingdings" pitchFamily="2" charset="2"/>
              <a:buChar char="Ø"/>
            </a:pPr>
            <a:r>
              <a:rPr lang="fa-IR" altLang="en-US" sz="4000" b="1" dirty="0" smtClean="0">
                <a:solidFill>
                  <a:srgbClr val="0033CC"/>
                </a:solidFill>
                <a:cs typeface="B Titr" panose="00000700000000000000" pitchFamily="2" charset="-78"/>
              </a:rPr>
              <a:t>حفظ استخوان فکین</a:t>
            </a:r>
            <a:endParaRPr lang="en-US" altLang="en-US" sz="4000" b="1" dirty="0" smtClean="0">
              <a:solidFill>
                <a:srgbClr val="0033CC"/>
              </a:solidFill>
              <a:cs typeface="B Titr" panose="00000700000000000000" pitchFamily="2" charset="-78"/>
            </a:endParaRPr>
          </a:p>
        </p:txBody>
      </p:sp>
      <p:sp>
        <p:nvSpPr>
          <p:cNvPr id="14339" name="Slide Number Placeholder 5"/>
          <p:cNvSpPr>
            <a:spLocks noGrp="1"/>
          </p:cNvSpPr>
          <p:nvPr>
            <p:ph type="sldNum" sz="quarter" idx="12"/>
          </p:nvPr>
        </p:nvSpPr>
        <p:spPr>
          <a:xfrm>
            <a:off x="0" y="5842000"/>
            <a:ext cx="2133600"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eaLnBrk="1" hangingPunct="1">
              <a:spcBef>
                <a:spcPct val="0"/>
              </a:spcBef>
              <a:buFontTx/>
              <a:buNone/>
            </a:pPr>
            <a:fld id="{C57EDB5C-47A0-4292-B6DC-1E3BB4DF813C}" type="slidenum">
              <a:rPr lang="ar-SA" altLang="en-US" sz="1400" smtClean="0"/>
              <a:pPr algn="r" eaLnBrk="1" hangingPunct="1">
                <a:spcBef>
                  <a:spcPct val="0"/>
                </a:spcBef>
                <a:buFontTx/>
                <a:buNone/>
              </a:pPr>
              <a:t>3</a:t>
            </a:fld>
            <a:endParaRPr lang="en-US" altLang="en-US" sz="1400" smtClean="0"/>
          </a:p>
        </p:txBody>
      </p:sp>
    </p:spTree>
    <p:extLst>
      <p:ext uri="{BB962C8B-B14F-4D97-AF65-F5344CB8AC3E}">
        <p14:creationId xmlns:p14="http://schemas.microsoft.com/office/powerpoint/2010/main" val="28025628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4213" name="Picture 3" descr="children_dentistry-in-waltham"/>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23528" y="764704"/>
            <a:ext cx="4099000" cy="5184576"/>
          </a:xfrm>
          <a:noFill/>
        </p:spPr>
      </p:pic>
      <p:sp>
        <p:nvSpPr>
          <p:cNvPr id="94212" name="Rectangle 2"/>
          <p:cNvSpPr>
            <a:spLocks noGrp="1" noChangeArrowheads="1"/>
          </p:cNvSpPr>
          <p:nvPr>
            <p:ph type="body" sz="half" idx="2"/>
          </p:nvPr>
        </p:nvSpPr>
        <p:spPr>
          <a:xfrm>
            <a:off x="4572000" y="764704"/>
            <a:ext cx="4392488" cy="4803675"/>
          </a:xfrm>
        </p:spPr>
        <p:txBody>
          <a:bodyPr>
            <a:noAutofit/>
          </a:bodyPr>
          <a:lstStyle/>
          <a:p>
            <a:pPr algn="justLow" rtl="1" eaLnBrk="1" hangingPunct="1"/>
            <a:r>
              <a:rPr lang="fa-IR" altLang="en-US" sz="2800" b="1" dirty="0" smtClean="0">
                <a:solidFill>
                  <a:srgbClr val="0033CC"/>
                </a:solidFill>
                <a:effectLst/>
                <a:cs typeface="B Nazanin" panose="00000400000000000000" pitchFamily="2" charset="-78"/>
              </a:rPr>
              <a:t>اهمیت دندانهای شیری کمتر از دندانهای دائمی نیست.</a:t>
            </a:r>
          </a:p>
          <a:p>
            <a:pPr algn="justLow" rtl="1" eaLnBrk="1" hangingPunct="1"/>
            <a:r>
              <a:rPr lang="fa-IR" altLang="en-US" sz="2800" b="1" dirty="0" smtClean="0">
                <a:solidFill>
                  <a:srgbClr val="0033CC"/>
                </a:solidFill>
                <a:effectLst/>
                <a:cs typeface="B Nazanin" panose="00000400000000000000" pitchFamily="2" charset="-78"/>
              </a:rPr>
              <a:t>بایست مراقبت های بهداشتی از سنین پایین شروع شود .</a:t>
            </a:r>
          </a:p>
          <a:p>
            <a:pPr algn="justLow" rtl="1" eaLnBrk="1" hangingPunct="1"/>
            <a:r>
              <a:rPr lang="fa-IR" altLang="en-US" sz="2800" b="1" dirty="0" smtClean="0">
                <a:solidFill>
                  <a:srgbClr val="0033CC"/>
                </a:solidFill>
                <a:effectLst/>
                <a:cs typeface="B Nazanin" panose="00000400000000000000" pitchFamily="2" charset="-78"/>
              </a:rPr>
              <a:t>اگر بیش از 6 ماه تا افتادن دندان شیری پوسیده مانده باشد بایست ترمیم گردد .</a:t>
            </a:r>
          </a:p>
          <a:p>
            <a:pPr algn="justLow" rtl="1" eaLnBrk="1" hangingPunct="1"/>
            <a:r>
              <a:rPr lang="fa-IR" altLang="en-US" sz="2800" b="1" dirty="0" smtClean="0">
                <a:solidFill>
                  <a:srgbClr val="0033CC"/>
                </a:solidFill>
                <a:effectLst/>
                <a:cs typeface="B Nazanin" panose="00000400000000000000" pitchFamily="2" charset="-78"/>
              </a:rPr>
              <a:t>دندان شیری در تغذیه کودک، نگهداری فضای مناسب جهت دندان دائمی،زیبایی و حس اعتماد به نفس کودک و ... نقش دارد.</a:t>
            </a:r>
            <a:endParaRPr lang="en-US" altLang="en-US" sz="2800" b="1" dirty="0" smtClean="0">
              <a:solidFill>
                <a:srgbClr val="0033CC"/>
              </a:solidFill>
              <a:effectLst/>
              <a:cs typeface="B Nazanin" panose="00000400000000000000" pitchFamily="2" charset="-78"/>
            </a:endParaRPr>
          </a:p>
        </p:txBody>
      </p:sp>
      <p:sp>
        <p:nvSpPr>
          <p:cNvPr id="2" name="Slide Number Placeholder 1"/>
          <p:cNvSpPr>
            <a:spLocks noGrp="1"/>
          </p:cNvSpPr>
          <p:nvPr>
            <p:ph type="sldNum" sz="quarter" idx="12"/>
          </p:nvPr>
        </p:nvSpPr>
        <p:spPr>
          <a:xfrm>
            <a:off x="539552" y="6309320"/>
            <a:ext cx="2133600" cy="304800"/>
          </a:xfrm>
        </p:spPr>
        <p:txBody>
          <a:bodyPr/>
          <a:lstStyle/>
          <a:p>
            <a:pPr>
              <a:defRPr/>
            </a:pPr>
            <a:fld id="{EB166434-3493-4E60-929A-8C92B2EF5F0C}" type="slidenum">
              <a:rPr lang="ar-SA" smtClean="0"/>
              <a:pPr>
                <a:defRPr/>
              </a:pPr>
              <a:t>30</a:t>
            </a:fld>
            <a:endParaRPr lang="en-US"/>
          </a:p>
        </p:txBody>
      </p:sp>
    </p:spTree>
    <p:extLst>
      <p:ext uri="{BB962C8B-B14F-4D97-AF65-F5344CB8AC3E}">
        <p14:creationId xmlns:p14="http://schemas.microsoft.com/office/powerpoint/2010/main" val="6316511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6" name="Rectangle 2"/>
          <p:cNvSpPr>
            <a:spLocks noChangeArrowheads="1"/>
          </p:cNvSpPr>
          <p:nvPr/>
        </p:nvSpPr>
        <p:spPr bwMode="auto">
          <a:xfrm>
            <a:off x="323528" y="876780"/>
            <a:ext cx="8584183"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l" eaLnBrk="0" hangingPunct="0">
              <a:spcBef>
                <a:spcPct val="20000"/>
              </a:spcBef>
              <a:buChar char="•"/>
              <a:tabLst>
                <a:tab pos="4498975" algn="l"/>
              </a:tabLst>
              <a:defRPr sz="3200">
                <a:solidFill>
                  <a:schemeClr val="tx1"/>
                </a:solidFill>
                <a:latin typeface="Arial" charset="0"/>
                <a:cs typeface="Arial" charset="0"/>
              </a:defRPr>
            </a:lvl1pPr>
            <a:lvl2pPr marL="742950" indent="-285750" algn="l" eaLnBrk="0" hangingPunct="0">
              <a:spcBef>
                <a:spcPct val="20000"/>
              </a:spcBef>
              <a:buChar char="–"/>
              <a:tabLst>
                <a:tab pos="4498975" algn="l"/>
              </a:tabLst>
              <a:defRPr sz="2800">
                <a:solidFill>
                  <a:schemeClr val="tx1"/>
                </a:solidFill>
                <a:latin typeface="Arial" charset="0"/>
                <a:cs typeface="Arial" charset="0"/>
              </a:defRPr>
            </a:lvl2pPr>
            <a:lvl3pPr marL="1143000" indent="-228600" algn="l" eaLnBrk="0" hangingPunct="0">
              <a:spcBef>
                <a:spcPct val="20000"/>
              </a:spcBef>
              <a:buChar char="•"/>
              <a:tabLst>
                <a:tab pos="4498975" algn="l"/>
              </a:tabLst>
              <a:defRPr sz="2400">
                <a:solidFill>
                  <a:schemeClr val="tx1"/>
                </a:solidFill>
                <a:latin typeface="Arial" charset="0"/>
                <a:cs typeface="Arial" charset="0"/>
              </a:defRPr>
            </a:lvl3pPr>
            <a:lvl4pPr marL="1600200" indent="-228600" algn="l" eaLnBrk="0" hangingPunct="0">
              <a:spcBef>
                <a:spcPct val="20000"/>
              </a:spcBef>
              <a:buChar char="–"/>
              <a:tabLst>
                <a:tab pos="4498975" algn="l"/>
              </a:tabLst>
              <a:defRPr sz="2000">
                <a:solidFill>
                  <a:schemeClr val="tx1"/>
                </a:solidFill>
                <a:latin typeface="Arial" charset="0"/>
                <a:cs typeface="Arial" charset="0"/>
              </a:defRPr>
            </a:lvl4pPr>
            <a:lvl5pPr marL="2057400" indent="-228600" algn="l" eaLnBrk="0" hangingPunct="0">
              <a:spcBef>
                <a:spcPct val="20000"/>
              </a:spcBef>
              <a:buChar char="»"/>
              <a:tabLst>
                <a:tab pos="4498975" algn="l"/>
              </a:tabLst>
              <a:defRPr sz="2000">
                <a:solidFill>
                  <a:schemeClr val="tx1"/>
                </a:solidFill>
                <a:latin typeface="Arial" charset="0"/>
                <a:cs typeface="Arial" charset="0"/>
              </a:defRPr>
            </a:lvl5pPr>
            <a:lvl6pPr marL="2514600" indent="-228600" eaLnBrk="0" fontAlgn="base" hangingPunct="0">
              <a:spcBef>
                <a:spcPct val="20000"/>
              </a:spcBef>
              <a:spcAft>
                <a:spcPct val="0"/>
              </a:spcAft>
              <a:buChar char="»"/>
              <a:tabLst>
                <a:tab pos="4498975" algn="l"/>
              </a:tabLst>
              <a:defRPr sz="2000">
                <a:solidFill>
                  <a:schemeClr val="tx1"/>
                </a:solidFill>
                <a:latin typeface="Arial" charset="0"/>
                <a:cs typeface="Arial" charset="0"/>
              </a:defRPr>
            </a:lvl6pPr>
            <a:lvl7pPr marL="2971800" indent="-228600" eaLnBrk="0" fontAlgn="base" hangingPunct="0">
              <a:spcBef>
                <a:spcPct val="20000"/>
              </a:spcBef>
              <a:spcAft>
                <a:spcPct val="0"/>
              </a:spcAft>
              <a:buChar char="»"/>
              <a:tabLst>
                <a:tab pos="4498975" algn="l"/>
              </a:tabLst>
              <a:defRPr sz="2000">
                <a:solidFill>
                  <a:schemeClr val="tx1"/>
                </a:solidFill>
                <a:latin typeface="Arial" charset="0"/>
                <a:cs typeface="Arial" charset="0"/>
              </a:defRPr>
            </a:lvl7pPr>
            <a:lvl8pPr marL="3429000" indent="-228600" eaLnBrk="0" fontAlgn="base" hangingPunct="0">
              <a:spcBef>
                <a:spcPct val="20000"/>
              </a:spcBef>
              <a:spcAft>
                <a:spcPct val="0"/>
              </a:spcAft>
              <a:buChar char="»"/>
              <a:tabLst>
                <a:tab pos="4498975" algn="l"/>
              </a:tabLst>
              <a:defRPr sz="2000">
                <a:solidFill>
                  <a:schemeClr val="tx1"/>
                </a:solidFill>
                <a:latin typeface="Arial" charset="0"/>
                <a:cs typeface="Arial" charset="0"/>
              </a:defRPr>
            </a:lvl8pPr>
            <a:lvl9pPr marL="3886200" indent="-228600" eaLnBrk="0" fontAlgn="base" hangingPunct="0">
              <a:spcBef>
                <a:spcPct val="20000"/>
              </a:spcBef>
              <a:spcAft>
                <a:spcPct val="0"/>
              </a:spcAft>
              <a:buChar char="»"/>
              <a:tabLst>
                <a:tab pos="4498975" algn="l"/>
              </a:tabLst>
              <a:defRPr sz="2000">
                <a:solidFill>
                  <a:schemeClr val="tx1"/>
                </a:solidFill>
                <a:latin typeface="Arial" charset="0"/>
                <a:cs typeface="Arial" charset="0"/>
              </a:defRPr>
            </a:lvl9pPr>
          </a:lstStyle>
          <a:p>
            <a:pPr algn="justLow" rtl="1" eaLnBrk="1" hangingPunct="1">
              <a:spcBef>
                <a:spcPct val="0"/>
              </a:spcBef>
              <a:buFontTx/>
              <a:buNone/>
            </a:pPr>
            <a:r>
              <a:rPr lang="fa-IR" altLang="en-US" sz="2800" b="1" dirty="0" smtClean="0">
                <a:solidFill>
                  <a:srgbClr val="0033CC"/>
                </a:solidFill>
                <a:cs typeface="B Nazanin" panose="00000400000000000000" pitchFamily="2" charset="-78"/>
              </a:rPr>
              <a:t>داشتن </a:t>
            </a:r>
            <a:r>
              <a:rPr lang="fa-IR" altLang="en-US" sz="2800" b="1" dirty="0">
                <a:solidFill>
                  <a:srgbClr val="0033CC"/>
                </a:solidFill>
                <a:cs typeface="B Nazanin" panose="00000400000000000000" pitchFamily="2" charset="-78"/>
              </a:rPr>
              <a:t>دندانهای شش در دوران کودکی نقش بسزایی در عمل جویدن </a:t>
            </a:r>
            <a:r>
              <a:rPr lang="fa-IR" altLang="en-US" sz="2800" b="1" dirty="0" smtClean="0">
                <a:solidFill>
                  <a:srgbClr val="0033CC"/>
                </a:solidFill>
                <a:cs typeface="B Nazanin" panose="00000400000000000000" pitchFamily="2" charset="-78"/>
              </a:rPr>
              <a:t>ایفاد</a:t>
            </a:r>
            <a:r>
              <a:rPr lang="fa-IR" altLang="en-US" sz="2800" b="1" dirty="0">
                <a:solidFill>
                  <a:srgbClr val="0033CC"/>
                </a:solidFill>
                <a:cs typeface="B Nazanin" panose="00000400000000000000" pitchFamily="2" charset="-78"/>
              </a:rPr>
              <a:t> </a:t>
            </a:r>
            <a:r>
              <a:rPr lang="fa-IR" altLang="en-US" sz="2800" b="1" dirty="0" smtClean="0">
                <a:solidFill>
                  <a:srgbClr val="0033CC"/>
                </a:solidFill>
                <a:cs typeface="B Nazanin" panose="00000400000000000000" pitchFamily="2" charset="-78"/>
              </a:rPr>
              <a:t>می </a:t>
            </a:r>
            <a:r>
              <a:rPr lang="fa-IR" altLang="en-US" sz="2800" b="1" dirty="0">
                <a:solidFill>
                  <a:srgbClr val="0033CC"/>
                </a:solidFill>
                <a:cs typeface="B Nazanin" panose="00000400000000000000" pitchFamily="2" charset="-78"/>
              </a:rPr>
              <a:t>نماید.</a:t>
            </a:r>
            <a:endParaRPr lang="en-US" altLang="en-US" sz="2800" b="1" dirty="0">
              <a:solidFill>
                <a:srgbClr val="0033CC"/>
              </a:solidFill>
              <a:cs typeface="B Nazanin" panose="00000400000000000000" pitchFamily="2" charset="-78"/>
            </a:endParaRPr>
          </a:p>
          <a:p>
            <a:pPr algn="justLow" rtl="1" eaLnBrk="1" hangingPunct="1">
              <a:spcBef>
                <a:spcPct val="0"/>
              </a:spcBef>
              <a:buFontTx/>
              <a:buNone/>
            </a:pPr>
            <a:endParaRPr lang="en-US" altLang="en-US" sz="2800" b="1" dirty="0">
              <a:solidFill>
                <a:srgbClr val="0033CC"/>
              </a:solidFill>
              <a:cs typeface="B Nazanin" panose="00000400000000000000" pitchFamily="2" charset="-78"/>
            </a:endParaRPr>
          </a:p>
          <a:p>
            <a:pPr algn="justLow" rtl="1" eaLnBrk="1" hangingPunct="1">
              <a:spcBef>
                <a:spcPct val="0"/>
              </a:spcBef>
              <a:buFontTx/>
              <a:buNone/>
            </a:pPr>
            <a:r>
              <a:rPr lang="fa-IR" altLang="en-US" sz="2800" b="1" dirty="0" smtClean="0">
                <a:solidFill>
                  <a:srgbClr val="0033CC"/>
                </a:solidFill>
                <a:cs typeface="B Nazanin" panose="00000400000000000000" pitchFamily="2" charset="-78"/>
              </a:rPr>
              <a:t>وجود </a:t>
            </a:r>
            <a:r>
              <a:rPr lang="fa-IR" altLang="en-US" sz="2800" b="1" dirty="0">
                <a:solidFill>
                  <a:srgbClr val="0033CC"/>
                </a:solidFill>
                <a:cs typeface="B Nazanin" panose="00000400000000000000" pitchFamily="2" charset="-78"/>
              </a:rPr>
              <a:t>این دندان تاثیر مهمی در طبیعی نگه داشتن اسکلت و نهایتاً زیبایی چهره دارد.</a:t>
            </a:r>
            <a:endParaRPr lang="en-US" altLang="en-US" sz="2800" b="1" dirty="0">
              <a:solidFill>
                <a:srgbClr val="0033CC"/>
              </a:solidFill>
              <a:cs typeface="B Nazanin" panose="00000400000000000000" pitchFamily="2" charset="-78"/>
            </a:endParaRPr>
          </a:p>
          <a:p>
            <a:pPr algn="justLow" rtl="1" eaLnBrk="1" hangingPunct="1">
              <a:spcBef>
                <a:spcPct val="0"/>
              </a:spcBef>
              <a:buFontTx/>
              <a:buNone/>
            </a:pPr>
            <a:endParaRPr lang="en-US" altLang="en-US" dirty="0">
              <a:solidFill>
                <a:srgbClr val="0033CC"/>
              </a:solidFill>
              <a:cs typeface="B Nazanin" panose="00000400000000000000" pitchFamily="2" charset="-78"/>
            </a:endParaRPr>
          </a:p>
          <a:p>
            <a:pPr algn="justLow" rtl="1" eaLnBrk="1" hangingPunct="1">
              <a:spcBef>
                <a:spcPct val="0"/>
              </a:spcBef>
              <a:buFontTx/>
              <a:buNone/>
            </a:pPr>
            <a:r>
              <a:rPr lang="fa-IR" altLang="en-US" b="1" dirty="0">
                <a:solidFill>
                  <a:srgbClr val="0033CC"/>
                </a:solidFill>
                <a:cs typeface="B Nazanin" panose="00000400000000000000" pitchFamily="2" charset="-78"/>
              </a:rPr>
              <a:t>از دست دادن این دندان موجب اختلال در ردیف شدن دندانها و </a:t>
            </a:r>
            <a:r>
              <a:rPr lang="fa-IR" altLang="en-US" b="1" dirty="0" smtClean="0">
                <a:solidFill>
                  <a:srgbClr val="0033CC"/>
                </a:solidFill>
                <a:cs typeface="B Nazanin" panose="00000400000000000000" pitchFamily="2" charset="-78"/>
              </a:rPr>
              <a:t>گاهی </a:t>
            </a:r>
            <a:r>
              <a:rPr lang="fa-IR" altLang="en-US" b="1" dirty="0">
                <a:solidFill>
                  <a:srgbClr val="0033CC"/>
                </a:solidFill>
                <a:cs typeface="B Nazanin" panose="00000400000000000000" pitchFamily="2" charset="-78"/>
              </a:rPr>
              <a:t>ناهنجاری</a:t>
            </a:r>
            <a:r>
              <a:rPr lang="en-US" altLang="en-US" b="1" dirty="0">
                <a:solidFill>
                  <a:srgbClr val="0033CC"/>
                </a:solidFill>
                <a:cs typeface="B Nazanin" panose="00000400000000000000" pitchFamily="2" charset="-78"/>
              </a:rPr>
              <a:t> </a:t>
            </a:r>
            <a:r>
              <a:rPr lang="fa-IR" altLang="en-US" b="1" dirty="0">
                <a:solidFill>
                  <a:srgbClr val="0033CC"/>
                </a:solidFill>
                <a:cs typeface="B Nazanin" panose="00000400000000000000" pitchFamily="2" charset="-78"/>
              </a:rPr>
              <a:t>فکین شده و </a:t>
            </a:r>
            <a:r>
              <a:rPr lang="fa-IR" altLang="en-US" b="1" dirty="0" smtClean="0">
                <a:solidFill>
                  <a:srgbClr val="0033CC"/>
                </a:solidFill>
                <a:cs typeface="B Nazanin" panose="00000400000000000000" pitchFamily="2" charset="-78"/>
              </a:rPr>
              <a:t>ممکن </a:t>
            </a:r>
            <a:r>
              <a:rPr lang="fa-IR" altLang="en-US" b="1" dirty="0">
                <a:solidFill>
                  <a:srgbClr val="0033CC"/>
                </a:solidFill>
                <a:cs typeface="B Nazanin" panose="00000400000000000000" pitchFamily="2" charset="-78"/>
              </a:rPr>
              <a:t>است درمان های پرهزینه </a:t>
            </a:r>
            <a:r>
              <a:rPr lang="fa-IR" altLang="en-US" b="1" dirty="0" smtClean="0">
                <a:solidFill>
                  <a:srgbClr val="0033CC"/>
                </a:solidFill>
                <a:cs typeface="B Nazanin" panose="00000400000000000000" pitchFamily="2" charset="-78"/>
              </a:rPr>
              <a:t>و</a:t>
            </a:r>
            <a:r>
              <a:rPr lang="fa-IR" altLang="en-US" b="1" dirty="0">
                <a:solidFill>
                  <a:srgbClr val="0033CC"/>
                </a:solidFill>
                <a:cs typeface="B Nazanin" panose="00000400000000000000" pitchFamily="2" charset="-78"/>
              </a:rPr>
              <a:t> </a:t>
            </a:r>
            <a:r>
              <a:rPr lang="fa-IR" altLang="en-US" b="1" dirty="0" smtClean="0">
                <a:solidFill>
                  <a:srgbClr val="0033CC"/>
                </a:solidFill>
                <a:cs typeface="B Nazanin" panose="00000400000000000000" pitchFamily="2" charset="-78"/>
              </a:rPr>
              <a:t>طولانی </a:t>
            </a:r>
            <a:r>
              <a:rPr lang="fa-IR" altLang="en-US" b="1" dirty="0">
                <a:solidFill>
                  <a:srgbClr val="0033CC"/>
                </a:solidFill>
                <a:cs typeface="B Nazanin" panose="00000400000000000000" pitchFamily="2" charset="-78"/>
              </a:rPr>
              <a:t>مثل عمل جراحی و ارتودنسی </a:t>
            </a:r>
            <a:r>
              <a:rPr lang="fa-IR" altLang="en-US" b="1" dirty="0" smtClean="0">
                <a:solidFill>
                  <a:srgbClr val="0033CC"/>
                </a:solidFill>
                <a:cs typeface="B Nazanin" panose="00000400000000000000" pitchFamily="2" charset="-78"/>
              </a:rPr>
              <a:t>را </a:t>
            </a:r>
            <a:r>
              <a:rPr lang="fa-IR" altLang="en-US" b="1" dirty="0">
                <a:solidFill>
                  <a:srgbClr val="0033CC"/>
                </a:solidFill>
                <a:cs typeface="B Nazanin" panose="00000400000000000000" pitchFamily="2" charset="-78"/>
              </a:rPr>
              <a:t>ایجاب نماید</a:t>
            </a:r>
            <a:r>
              <a:rPr lang="en-US" altLang="en-US" sz="1800" b="1" dirty="0">
                <a:solidFill>
                  <a:srgbClr val="0033CC"/>
                </a:solidFill>
                <a:cs typeface="B Nazanin" panose="00000400000000000000" pitchFamily="2" charset="-78"/>
              </a:rPr>
              <a:t> </a:t>
            </a: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31</a:t>
            </a:fld>
            <a:endParaRPr lang="en-US"/>
          </a:p>
        </p:txBody>
      </p:sp>
    </p:spTree>
    <p:extLst>
      <p:ext uri="{BB962C8B-B14F-4D97-AF65-F5344CB8AC3E}">
        <p14:creationId xmlns:p14="http://schemas.microsoft.com/office/powerpoint/2010/main" val="14239262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64" name="Rectangle 2"/>
          <p:cNvSpPr>
            <a:spLocks noGrp="1" noChangeArrowheads="1"/>
          </p:cNvSpPr>
          <p:nvPr>
            <p:ph type="title"/>
          </p:nvPr>
        </p:nvSpPr>
        <p:spPr>
          <a:xfrm>
            <a:off x="3708400" y="159544"/>
            <a:ext cx="3384376" cy="850900"/>
          </a:xfrm>
        </p:spPr>
        <p:txBody>
          <a:bodyPr/>
          <a:lstStyle/>
          <a:p>
            <a:pPr algn="r" rtl="1" eaLnBrk="1" hangingPunct="1"/>
            <a:r>
              <a:rPr lang="ar-SA" altLang="en-US" sz="4000" b="1" dirty="0" smtClean="0">
                <a:solidFill>
                  <a:srgbClr val="0033CC"/>
                </a:solidFill>
                <a:effectLst/>
                <a:cs typeface="B Titr" panose="00000700000000000000" pitchFamily="2" charset="-78"/>
              </a:rPr>
              <a:t>اهميت دندان 6</a:t>
            </a:r>
            <a:endParaRPr lang="en-US" altLang="en-US" sz="4000" b="1" dirty="0" smtClean="0">
              <a:solidFill>
                <a:srgbClr val="0033CC"/>
              </a:solidFill>
              <a:effectLst/>
              <a:cs typeface="B Titr" panose="00000700000000000000" pitchFamily="2" charset="-78"/>
            </a:endParaRPr>
          </a:p>
        </p:txBody>
      </p:sp>
      <p:sp>
        <p:nvSpPr>
          <p:cNvPr id="92165" name="Rectangle 3"/>
          <p:cNvSpPr>
            <a:spLocks noGrp="1" noChangeArrowheads="1"/>
          </p:cNvSpPr>
          <p:nvPr>
            <p:ph idx="1"/>
          </p:nvPr>
        </p:nvSpPr>
        <p:spPr>
          <a:xfrm>
            <a:off x="1617646" y="3009900"/>
            <a:ext cx="7418850" cy="2997200"/>
          </a:xfrm>
        </p:spPr>
        <p:txBody>
          <a:bodyPr>
            <a:normAutofit/>
          </a:bodyPr>
          <a:lstStyle/>
          <a:p>
            <a:pPr algn="just" rtl="1" eaLnBrk="1" hangingPunct="1">
              <a:buClr>
                <a:srgbClr val="00FF00"/>
              </a:buClr>
              <a:buSzPct val="70000"/>
              <a:buFont typeface="Wingdings" panose="05000000000000000000" pitchFamily="2" charset="2"/>
              <a:buChar char="q"/>
            </a:pPr>
            <a:r>
              <a:rPr lang="fa-IR" altLang="en-US" sz="2000" b="1" dirty="0" smtClean="0">
                <a:solidFill>
                  <a:srgbClr val="0033CC"/>
                </a:solidFill>
                <a:effectLst/>
                <a:cs typeface="B Titr" panose="00000700000000000000" pitchFamily="2" charset="-78"/>
              </a:rPr>
              <a:t> </a:t>
            </a:r>
            <a:r>
              <a:rPr lang="ar-SA" altLang="en-US" sz="2000" b="1" dirty="0" smtClean="0">
                <a:solidFill>
                  <a:srgbClr val="0033CC"/>
                </a:solidFill>
                <a:effectLst/>
                <a:cs typeface="B Titr" panose="00000700000000000000" pitchFamily="2" charset="-78"/>
              </a:rPr>
              <a:t>اولين دندان آسياي دائمي</a:t>
            </a:r>
            <a:r>
              <a:rPr lang="en-US" altLang="en-US" sz="2000" b="1" dirty="0" smtClean="0">
                <a:solidFill>
                  <a:srgbClr val="0033CC"/>
                </a:solidFill>
                <a:effectLst/>
                <a:cs typeface="B Titr" panose="00000700000000000000" pitchFamily="2" charset="-78"/>
              </a:rPr>
              <a:t> </a:t>
            </a:r>
          </a:p>
          <a:p>
            <a:pPr algn="just" rtl="1" eaLnBrk="1" hangingPunct="1">
              <a:buClr>
                <a:srgbClr val="00FF00"/>
              </a:buClr>
              <a:buSzPct val="70000"/>
              <a:buFont typeface="Wingdings" panose="05000000000000000000" pitchFamily="2" charset="2"/>
              <a:buChar char="q"/>
            </a:pPr>
            <a:r>
              <a:rPr lang="fa-IR" altLang="en-US" sz="2000" b="1" dirty="0" smtClean="0">
                <a:solidFill>
                  <a:srgbClr val="0033CC"/>
                </a:solidFill>
                <a:effectLst/>
                <a:cs typeface="B Titr" panose="00000700000000000000" pitchFamily="2" charset="-78"/>
              </a:rPr>
              <a:t> </a:t>
            </a:r>
            <a:r>
              <a:rPr lang="ar-SA" altLang="en-US" sz="2000" b="1" dirty="0" smtClean="0">
                <a:solidFill>
                  <a:srgbClr val="0033CC"/>
                </a:solidFill>
                <a:effectLst/>
                <a:cs typeface="B Titr" panose="00000700000000000000" pitchFamily="2" charset="-78"/>
              </a:rPr>
              <a:t>محل رويش</a:t>
            </a:r>
            <a:r>
              <a:rPr lang="fa-IR" altLang="en-US" sz="2000" b="1" dirty="0" smtClean="0">
                <a:solidFill>
                  <a:srgbClr val="0033CC"/>
                </a:solidFill>
                <a:effectLst/>
                <a:cs typeface="B Titr" panose="00000700000000000000" pitchFamily="2" charset="-78"/>
              </a:rPr>
              <a:t> :</a:t>
            </a:r>
            <a:r>
              <a:rPr lang="ar-SA" altLang="en-US" sz="2000" b="1" dirty="0" smtClean="0">
                <a:solidFill>
                  <a:srgbClr val="0033CC"/>
                </a:solidFill>
                <a:effectLst/>
                <a:cs typeface="B Titr" panose="00000700000000000000" pitchFamily="2" charset="-78"/>
              </a:rPr>
              <a:t> پشت آخرين دندان آسياي شيري</a:t>
            </a:r>
            <a:r>
              <a:rPr lang="en-US" altLang="en-US" sz="2000" b="1" dirty="0" smtClean="0">
                <a:solidFill>
                  <a:srgbClr val="0033CC"/>
                </a:solidFill>
                <a:effectLst/>
                <a:cs typeface="B Titr" panose="00000700000000000000" pitchFamily="2" charset="-78"/>
              </a:rPr>
              <a:t> </a:t>
            </a:r>
          </a:p>
          <a:p>
            <a:pPr algn="just" rtl="1" eaLnBrk="1" hangingPunct="1">
              <a:buClr>
                <a:srgbClr val="00FF00"/>
              </a:buClr>
              <a:buSzPct val="70000"/>
              <a:buFont typeface="Wingdings" panose="05000000000000000000" pitchFamily="2" charset="2"/>
              <a:buChar char="q"/>
            </a:pPr>
            <a:r>
              <a:rPr lang="fa-IR" altLang="en-US" sz="2000" b="1" dirty="0" smtClean="0">
                <a:solidFill>
                  <a:srgbClr val="0033CC"/>
                </a:solidFill>
                <a:effectLst/>
                <a:cs typeface="B Titr" panose="00000700000000000000" pitchFamily="2" charset="-78"/>
              </a:rPr>
              <a:t> </a:t>
            </a:r>
            <a:r>
              <a:rPr lang="ar-SA" altLang="en-US" sz="2000" b="1" dirty="0" smtClean="0">
                <a:solidFill>
                  <a:srgbClr val="0033CC"/>
                </a:solidFill>
                <a:effectLst/>
                <a:cs typeface="B Titr" panose="00000700000000000000" pitchFamily="2" charset="-78"/>
              </a:rPr>
              <a:t>جايگزين هيچ دندان شيري نمي باشد</a:t>
            </a:r>
            <a:r>
              <a:rPr lang="en-US" altLang="en-US" sz="2000" b="1" dirty="0" smtClean="0">
                <a:solidFill>
                  <a:srgbClr val="0033CC"/>
                </a:solidFill>
                <a:effectLst/>
                <a:cs typeface="B Titr" panose="00000700000000000000" pitchFamily="2" charset="-78"/>
              </a:rPr>
              <a:t> .</a:t>
            </a:r>
          </a:p>
          <a:p>
            <a:pPr algn="just" rtl="1" eaLnBrk="1" hangingPunct="1">
              <a:buClr>
                <a:srgbClr val="00FF00"/>
              </a:buClr>
              <a:buSzPct val="70000"/>
              <a:buFont typeface="Wingdings" panose="05000000000000000000" pitchFamily="2" charset="2"/>
              <a:buChar char="q"/>
            </a:pPr>
            <a:r>
              <a:rPr lang="fa-IR" altLang="en-US" sz="2000" b="1" dirty="0" smtClean="0">
                <a:solidFill>
                  <a:srgbClr val="0033CC"/>
                </a:solidFill>
                <a:effectLst/>
                <a:cs typeface="B Titr" panose="00000700000000000000" pitchFamily="2" charset="-78"/>
              </a:rPr>
              <a:t> </a:t>
            </a:r>
            <a:r>
              <a:rPr lang="ar-SA" altLang="en-US" sz="2000" b="1" dirty="0" smtClean="0">
                <a:solidFill>
                  <a:srgbClr val="0033CC"/>
                </a:solidFill>
                <a:effectLst/>
                <a:cs typeface="B Titr" panose="00000700000000000000" pitchFamily="2" charset="-78"/>
              </a:rPr>
              <a:t>عدم جايگزيني درسنين پايين </a:t>
            </a:r>
            <a:endParaRPr lang="fa-IR" altLang="en-US" sz="2000" b="1" dirty="0" smtClean="0">
              <a:solidFill>
                <a:srgbClr val="0033CC"/>
              </a:solidFill>
              <a:effectLst/>
              <a:cs typeface="B Titr" panose="00000700000000000000" pitchFamily="2" charset="-78"/>
            </a:endParaRPr>
          </a:p>
          <a:p>
            <a:pPr algn="just" rtl="1" eaLnBrk="1" hangingPunct="1">
              <a:buClr>
                <a:srgbClr val="00FF00"/>
              </a:buClr>
              <a:buSzPct val="70000"/>
              <a:buFont typeface="Wingdings" panose="05000000000000000000" pitchFamily="2" charset="2"/>
              <a:buChar char="q"/>
            </a:pPr>
            <a:r>
              <a:rPr lang="ar-SA" altLang="en-US" sz="2000" b="1" dirty="0" smtClean="0">
                <a:solidFill>
                  <a:srgbClr val="0033CC"/>
                </a:solidFill>
                <a:effectLst/>
                <a:cs typeface="B Titr" panose="00000700000000000000" pitchFamily="2" charset="-78"/>
              </a:rPr>
              <a:t>حفظ فضا و جويدن غذا</a:t>
            </a:r>
            <a:r>
              <a:rPr lang="en-US" altLang="en-US" sz="2000" b="1" dirty="0" smtClean="0">
                <a:solidFill>
                  <a:srgbClr val="0033CC"/>
                </a:solidFill>
                <a:effectLst/>
                <a:cs typeface="B Titr" panose="00000700000000000000" pitchFamily="2" charset="-78"/>
              </a:rPr>
              <a:t> </a:t>
            </a: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32</a:t>
            </a:fld>
            <a:endParaRPr lang="en-US"/>
          </a:p>
        </p:txBody>
      </p:sp>
      <p:pic>
        <p:nvPicPr>
          <p:cNvPr id="9216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7" y="1268413"/>
            <a:ext cx="4104457" cy="324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7" name="Line 5"/>
          <p:cNvSpPr>
            <a:spLocks noChangeShapeType="1"/>
          </p:cNvSpPr>
          <p:nvPr/>
        </p:nvSpPr>
        <p:spPr bwMode="auto">
          <a:xfrm flipH="1">
            <a:off x="4067175" y="1557338"/>
            <a:ext cx="187325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168" name="Line 6"/>
          <p:cNvSpPr>
            <a:spLocks noChangeShapeType="1"/>
          </p:cNvSpPr>
          <p:nvPr/>
        </p:nvSpPr>
        <p:spPr bwMode="auto">
          <a:xfrm flipH="1">
            <a:off x="3708400" y="2205038"/>
            <a:ext cx="2303463" cy="5286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169" name="Line 7"/>
          <p:cNvSpPr>
            <a:spLocks noChangeShapeType="1"/>
          </p:cNvSpPr>
          <p:nvPr/>
        </p:nvSpPr>
        <p:spPr bwMode="auto">
          <a:xfrm flipH="1">
            <a:off x="3635375" y="2636838"/>
            <a:ext cx="2665413" cy="6016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170" name="Text Box 8"/>
          <p:cNvSpPr txBox="1">
            <a:spLocks noChangeArrowheads="1"/>
          </p:cNvSpPr>
          <p:nvPr/>
        </p:nvSpPr>
        <p:spPr bwMode="auto">
          <a:xfrm>
            <a:off x="5940425" y="1341438"/>
            <a:ext cx="304800"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000" b="1">
                <a:solidFill>
                  <a:srgbClr val="FF0000"/>
                </a:solidFill>
              </a:rPr>
              <a:t>6</a:t>
            </a:r>
          </a:p>
        </p:txBody>
      </p:sp>
      <p:sp>
        <p:nvSpPr>
          <p:cNvPr id="92171" name="Text Box 9"/>
          <p:cNvSpPr txBox="1">
            <a:spLocks noChangeArrowheads="1"/>
          </p:cNvSpPr>
          <p:nvPr/>
        </p:nvSpPr>
        <p:spPr bwMode="auto">
          <a:xfrm>
            <a:off x="6011863" y="1989138"/>
            <a:ext cx="30480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1800" b="1">
                <a:solidFill>
                  <a:srgbClr val="FF0000"/>
                </a:solidFill>
              </a:rPr>
              <a:t>E</a:t>
            </a:r>
          </a:p>
        </p:txBody>
      </p:sp>
      <p:sp>
        <p:nvSpPr>
          <p:cNvPr id="92172" name="Text Box 10"/>
          <p:cNvSpPr txBox="1">
            <a:spLocks noChangeArrowheads="1"/>
          </p:cNvSpPr>
          <p:nvPr/>
        </p:nvSpPr>
        <p:spPr bwMode="auto">
          <a:xfrm>
            <a:off x="6300788" y="2420938"/>
            <a:ext cx="304800"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2000" b="1">
                <a:solidFill>
                  <a:srgbClr val="FF0000"/>
                </a:solidFill>
              </a:rPr>
              <a:t>D</a:t>
            </a:r>
          </a:p>
        </p:txBody>
      </p:sp>
      <p:sp>
        <p:nvSpPr>
          <p:cNvPr id="92173" name="Line 11"/>
          <p:cNvSpPr>
            <a:spLocks noChangeShapeType="1"/>
          </p:cNvSpPr>
          <p:nvPr/>
        </p:nvSpPr>
        <p:spPr bwMode="auto">
          <a:xfrm>
            <a:off x="2268538" y="836613"/>
            <a:ext cx="215900" cy="3600450"/>
          </a:xfrm>
          <a:prstGeom prst="line">
            <a:avLst/>
          </a:prstGeom>
          <a:noFill/>
          <a:ln w="9525">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74" name="Rectangle 12"/>
          <p:cNvSpPr>
            <a:spLocks noChangeArrowheads="1"/>
          </p:cNvSpPr>
          <p:nvPr/>
        </p:nvSpPr>
        <p:spPr bwMode="auto">
          <a:xfrm>
            <a:off x="1403350" y="333375"/>
            <a:ext cx="1873250" cy="503238"/>
          </a:xfrm>
          <a:prstGeom prst="rect">
            <a:avLst/>
          </a:prstGeom>
          <a:solidFill>
            <a:schemeClr val="bg1"/>
          </a:solidFill>
          <a:ln w="9525">
            <a:solidFill>
              <a:schemeClr val="tx1"/>
            </a:solidFill>
            <a:miter lim="800000"/>
            <a:headEnd/>
            <a:tailEnd/>
          </a:ln>
        </p:spPr>
        <p:txBody>
          <a:bodyPr wrap="none" anchor="ct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r>
              <a:rPr lang="en-US" altLang="en-US" sz="1800"/>
              <a:t> </a:t>
            </a:r>
            <a:r>
              <a:rPr lang="fa-IR" altLang="en-US" sz="2000" b="1"/>
              <a:t>خط وسط فکین</a:t>
            </a:r>
            <a:endParaRPr lang="en-US" altLang="en-US" sz="2000" b="1"/>
          </a:p>
        </p:txBody>
      </p:sp>
    </p:spTree>
    <p:extLst>
      <p:ext uri="{BB962C8B-B14F-4D97-AF65-F5344CB8AC3E}">
        <p14:creationId xmlns:p14="http://schemas.microsoft.com/office/powerpoint/2010/main" val="839366780"/>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6" name="Rectangle 2"/>
          <p:cNvSpPr>
            <a:spLocks noChangeArrowheads="1"/>
          </p:cNvSpPr>
          <p:nvPr/>
        </p:nvSpPr>
        <p:spPr bwMode="auto">
          <a:xfrm>
            <a:off x="107504" y="445315"/>
            <a:ext cx="8856984"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rtl="1" eaLnBrk="1" hangingPunct="1">
              <a:spcBef>
                <a:spcPct val="0"/>
              </a:spcBef>
              <a:buFontTx/>
              <a:buNone/>
            </a:pPr>
            <a:r>
              <a:rPr lang="fa-IR" altLang="en-US" sz="4000" i="1" dirty="0">
                <a:solidFill>
                  <a:srgbClr val="0033CC"/>
                </a:solidFill>
                <a:cs typeface="B Titr" pitchFamily="2" charset="-78"/>
              </a:rPr>
              <a:t>دلایل آسیب پذیری دندان 6</a:t>
            </a:r>
          </a:p>
          <a:p>
            <a:pPr algn="ctr" rtl="1" eaLnBrk="1" hangingPunct="1">
              <a:spcBef>
                <a:spcPct val="0"/>
              </a:spcBef>
              <a:buFontTx/>
              <a:buNone/>
            </a:pPr>
            <a:endParaRPr lang="en-US" altLang="en-US" sz="4000" i="1" dirty="0">
              <a:solidFill>
                <a:srgbClr val="0033CC"/>
              </a:solidFill>
              <a:cs typeface="B Titr" pitchFamily="2" charset="-78"/>
            </a:endParaRPr>
          </a:p>
          <a:p>
            <a:pPr algn="justLow" rtl="1" eaLnBrk="1" hangingPunct="1">
              <a:spcBef>
                <a:spcPct val="0"/>
              </a:spcBef>
              <a:buFontTx/>
              <a:buNone/>
            </a:pPr>
            <a:r>
              <a:rPr lang="fa-IR" altLang="en-US" sz="1800" dirty="0">
                <a:solidFill>
                  <a:srgbClr val="0033CC"/>
                </a:solidFill>
              </a:rPr>
              <a:t>1</a:t>
            </a:r>
            <a:r>
              <a:rPr lang="fa-IR" altLang="en-US" sz="2400" b="1" dirty="0">
                <a:solidFill>
                  <a:srgbClr val="0033CC"/>
                </a:solidFill>
                <a:cs typeface="B Nazanin" panose="00000400000000000000" pitchFamily="2" charset="-78"/>
              </a:rPr>
              <a:t>) چون رویش این دندان همزمان با وجود دندانهای شیری در حفره دهان </a:t>
            </a:r>
            <a:r>
              <a:rPr lang="fa-IR" altLang="en-US" sz="2400" b="1" dirty="0" smtClean="0">
                <a:solidFill>
                  <a:srgbClr val="0033CC"/>
                </a:solidFill>
                <a:cs typeface="B Nazanin" panose="00000400000000000000" pitchFamily="2" charset="-78"/>
              </a:rPr>
              <a:t>می </a:t>
            </a:r>
            <a:r>
              <a:rPr lang="fa-IR" altLang="en-US" sz="2400" b="1" dirty="0">
                <a:solidFill>
                  <a:srgbClr val="0033CC"/>
                </a:solidFill>
                <a:cs typeface="B Nazanin" panose="00000400000000000000" pitchFamily="2" charset="-78"/>
              </a:rPr>
              <a:t>باشد، اکثر والدین آن را با دندان شیری اشتباه گرفته و برای بهداشت و نگهداری آن اهمیتی </a:t>
            </a:r>
            <a:r>
              <a:rPr lang="fa-IR" altLang="en-US" sz="2400" b="1" dirty="0" smtClean="0">
                <a:solidFill>
                  <a:srgbClr val="0033CC"/>
                </a:solidFill>
                <a:cs typeface="B Nazanin" panose="00000400000000000000" pitchFamily="2" charset="-78"/>
              </a:rPr>
              <a:t>قائل </a:t>
            </a:r>
            <a:r>
              <a:rPr lang="fa-IR" altLang="en-US" sz="2400" b="1" dirty="0">
                <a:solidFill>
                  <a:srgbClr val="0033CC"/>
                </a:solidFill>
                <a:cs typeface="B Nazanin" panose="00000400000000000000" pitchFamily="2" charset="-78"/>
              </a:rPr>
              <a:t>نیستند. در حقیقت این دندان چوب همنشینی با کوچکتر از خود را می خورد.</a:t>
            </a:r>
            <a:endParaRPr lang="en-US" altLang="en-US" sz="2400" b="1" dirty="0">
              <a:solidFill>
                <a:srgbClr val="0033CC"/>
              </a:solidFill>
              <a:cs typeface="B Nazanin" panose="00000400000000000000" pitchFamily="2" charset="-78"/>
            </a:endParaRPr>
          </a:p>
          <a:p>
            <a:pPr algn="justLow" rtl="1" eaLnBrk="1" hangingPunct="1">
              <a:spcBef>
                <a:spcPct val="0"/>
              </a:spcBef>
              <a:buFontTx/>
              <a:buNone/>
            </a:pPr>
            <a:r>
              <a:rPr lang="fa-IR" altLang="en-US" sz="2400" b="1" dirty="0">
                <a:solidFill>
                  <a:srgbClr val="0033CC"/>
                </a:solidFill>
                <a:cs typeface="B Nazanin" panose="00000400000000000000" pitchFamily="2" charset="-78"/>
              </a:rPr>
              <a:t>2) مینا که قسمت خارجی ساختمان دندانها را می پوشاند در این سن کمتر تکامل یافته و مقاومت چندانی در برابر میکروبهای پوسیدگی زای دهان ندارد.</a:t>
            </a:r>
            <a:endParaRPr lang="en-US" altLang="en-US" sz="2400" b="1" dirty="0">
              <a:solidFill>
                <a:srgbClr val="0033CC"/>
              </a:solidFill>
              <a:cs typeface="B Nazanin" panose="00000400000000000000" pitchFamily="2" charset="-78"/>
            </a:endParaRPr>
          </a:p>
          <a:p>
            <a:pPr algn="justLow" rtl="1" eaLnBrk="1" hangingPunct="1">
              <a:spcBef>
                <a:spcPct val="0"/>
              </a:spcBef>
              <a:buFontTx/>
              <a:buNone/>
            </a:pPr>
            <a:r>
              <a:rPr lang="fa-IR" altLang="en-US" sz="2400" b="1" dirty="0">
                <a:solidFill>
                  <a:srgbClr val="0033CC"/>
                </a:solidFill>
                <a:cs typeface="B Nazanin" panose="00000400000000000000" pitchFamily="2" charset="-78"/>
              </a:rPr>
              <a:t>3) در این سنین کودکان تمایل فراوانی به مصرف مواد قندی و شکلاتهای چسبنده دارند.</a:t>
            </a:r>
            <a:endParaRPr lang="en-US" altLang="en-US" sz="2400" b="1" dirty="0">
              <a:solidFill>
                <a:srgbClr val="0033CC"/>
              </a:solidFill>
              <a:cs typeface="B Nazanin" panose="00000400000000000000" pitchFamily="2" charset="-78"/>
            </a:endParaRPr>
          </a:p>
          <a:p>
            <a:pPr algn="justLow" rtl="1" eaLnBrk="1" hangingPunct="1">
              <a:spcBef>
                <a:spcPct val="0"/>
              </a:spcBef>
              <a:buFontTx/>
              <a:buNone/>
            </a:pPr>
            <a:r>
              <a:rPr lang="fa-IR" altLang="en-US" sz="2400" b="1" dirty="0">
                <a:solidFill>
                  <a:srgbClr val="0033CC"/>
                </a:solidFill>
                <a:cs typeface="B Nazanin" panose="00000400000000000000" pitchFamily="2" charset="-78"/>
              </a:rPr>
              <a:t>4) بعلت نداشتن مهارت و دقت کافی در مسواک کردن، بهداشت دندانها </a:t>
            </a:r>
            <a:r>
              <a:rPr lang="fa-IR" altLang="en-US" sz="2400" b="1" dirty="0" smtClean="0">
                <a:solidFill>
                  <a:srgbClr val="0033CC"/>
                </a:solidFill>
                <a:cs typeface="B Nazanin" panose="00000400000000000000" pitchFamily="2" charset="-78"/>
              </a:rPr>
              <a:t>به خوبی </a:t>
            </a:r>
            <a:r>
              <a:rPr lang="fa-IR" altLang="en-US" sz="2400" b="1" dirty="0">
                <a:solidFill>
                  <a:srgbClr val="0033CC"/>
                </a:solidFill>
                <a:cs typeface="B Nazanin" panose="00000400000000000000" pitchFamily="2" charset="-78"/>
              </a:rPr>
              <a:t>رعایت نمی شود.</a:t>
            </a:r>
            <a:endParaRPr lang="en-US" altLang="en-US" sz="2400" b="1" dirty="0">
              <a:solidFill>
                <a:srgbClr val="0033CC"/>
              </a:solidFill>
              <a:cs typeface="B Nazanin" panose="00000400000000000000" pitchFamily="2" charset="-78"/>
            </a:endParaRPr>
          </a:p>
          <a:p>
            <a:pPr algn="justLow" rtl="1" eaLnBrk="1" hangingPunct="1">
              <a:spcBef>
                <a:spcPct val="0"/>
              </a:spcBef>
              <a:buFontTx/>
              <a:buNone/>
            </a:pPr>
            <a:r>
              <a:rPr lang="fa-IR" altLang="en-US" sz="2400" b="1" dirty="0">
                <a:solidFill>
                  <a:srgbClr val="0033CC"/>
                </a:solidFill>
                <a:cs typeface="B Nazanin" panose="00000400000000000000" pitchFamily="2" charset="-78"/>
              </a:rPr>
              <a:t>5) چون در سطح جونده این دندانها معمولاً شیار و فرورفتگی های عمیق وجود دارد، جایگاه خوبی برای گیرکردن موادغذایی و موادقندی خواهدبود که این خود باعث</a:t>
            </a:r>
            <a:r>
              <a:rPr lang="en-US" altLang="en-US" sz="2400" b="1" dirty="0">
                <a:solidFill>
                  <a:srgbClr val="0033CC"/>
                </a:solidFill>
                <a:cs typeface="B Nazanin" panose="00000400000000000000" pitchFamily="2" charset="-78"/>
              </a:rPr>
              <a:t> </a:t>
            </a:r>
            <a:r>
              <a:rPr lang="fa-IR" altLang="en-US" sz="2400" b="1" dirty="0">
                <a:solidFill>
                  <a:srgbClr val="0033CC"/>
                </a:solidFill>
                <a:cs typeface="B Nazanin" panose="00000400000000000000" pitchFamily="2" charset="-78"/>
              </a:rPr>
              <a:t>افزایش میزان تعداد پوسیدگی ها خواهدشد</a:t>
            </a:r>
            <a:r>
              <a:rPr lang="en-US" altLang="en-US" sz="1600" b="1" dirty="0">
                <a:solidFill>
                  <a:srgbClr val="0033CC"/>
                </a:solidFill>
                <a:cs typeface="B Nazanin" panose="00000400000000000000" pitchFamily="2" charset="-78"/>
              </a:rPr>
              <a:t> </a:t>
            </a:r>
            <a:r>
              <a:rPr lang="fa-IR" altLang="en-US" sz="1600" b="1" dirty="0" smtClean="0">
                <a:solidFill>
                  <a:srgbClr val="0033CC"/>
                </a:solidFill>
                <a:cs typeface="B Nazanin" panose="00000400000000000000" pitchFamily="2" charset="-78"/>
              </a:rPr>
              <a:t>.</a:t>
            </a:r>
            <a:endParaRPr lang="en-US" altLang="en-US" sz="1600" b="1" dirty="0">
              <a:solidFill>
                <a:srgbClr val="0033CC"/>
              </a:solidFill>
              <a:cs typeface="B Nazanin" panose="00000400000000000000" pitchFamily="2" charset="-78"/>
            </a:endParaRPr>
          </a:p>
        </p:txBody>
      </p:sp>
      <p:sp>
        <p:nvSpPr>
          <p:cNvPr id="2" name="Slide Number Placeholder 1"/>
          <p:cNvSpPr>
            <a:spLocks noGrp="1"/>
          </p:cNvSpPr>
          <p:nvPr>
            <p:ph type="sldNum" sz="quarter" idx="12"/>
          </p:nvPr>
        </p:nvSpPr>
        <p:spPr>
          <a:xfrm>
            <a:off x="0" y="6264275"/>
            <a:ext cx="2133600" cy="304800"/>
          </a:xfrm>
        </p:spPr>
        <p:txBody>
          <a:bodyPr/>
          <a:lstStyle/>
          <a:p>
            <a:fld id="{5BD2F974-3605-4A21-B827-3EEFE016C885}" type="slidenum">
              <a:rPr lang="en-US" smtClean="0"/>
              <a:t>33</a:t>
            </a:fld>
            <a:endParaRPr lang="en-US" dirty="0"/>
          </a:p>
        </p:txBody>
      </p:sp>
    </p:spTree>
    <p:extLst>
      <p:ext uri="{BB962C8B-B14F-4D97-AF65-F5344CB8AC3E}">
        <p14:creationId xmlns:p14="http://schemas.microsoft.com/office/powerpoint/2010/main" val="29279846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60" name="Rectangle 2"/>
          <p:cNvSpPr>
            <a:spLocks noChangeArrowheads="1"/>
          </p:cNvSpPr>
          <p:nvPr/>
        </p:nvSpPr>
        <p:spPr bwMode="auto">
          <a:xfrm>
            <a:off x="179512" y="-92332"/>
            <a:ext cx="8773095" cy="652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rtl="1" eaLnBrk="1" hangingPunct="1">
              <a:spcBef>
                <a:spcPct val="0"/>
              </a:spcBef>
              <a:buFontTx/>
              <a:buNone/>
            </a:pPr>
            <a:endParaRPr lang="fa-IR" altLang="en-US" sz="4400" b="1" dirty="0" smtClean="0">
              <a:solidFill>
                <a:srgbClr val="0033CC"/>
              </a:solidFill>
              <a:cs typeface="B Titr" pitchFamily="2" charset="-78"/>
            </a:endParaRPr>
          </a:p>
          <a:p>
            <a:pPr algn="ctr" rtl="1" eaLnBrk="1" hangingPunct="1">
              <a:spcBef>
                <a:spcPct val="0"/>
              </a:spcBef>
              <a:buFontTx/>
              <a:buNone/>
            </a:pPr>
            <a:r>
              <a:rPr lang="fa-IR" altLang="en-US" sz="4400" b="1" dirty="0" smtClean="0">
                <a:solidFill>
                  <a:srgbClr val="0033CC"/>
                </a:solidFill>
                <a:cs typeface="B Titr" pitchFamily="2" charset="-78"/>
              </a:rPr>
              <a:t>توصیه </a:t>
            </a:r>
            <a:r>
              <a:rPr lang="fa-IR" altLang="en-US" sz="4400" b="1" dirty="0">
                <a:solidFill>
                  <a:srgbClr val="0033CC"/>
                </a:solidFill>
                <a:cs typeface="B Titr" pitchFamily="2" charset="-78"/>
              </a:rPr>
              <a:t>های لازم جهت حفظ دندان 6</a:t>
            </a:r>
          </a:p>
          <a:p>
            <a:pPr algn="r" rtl="1" eaLnBrk="1" hangingPunct="1">
              <a:spcBef>
                <a:spcPct val="0"/>
              </a:spcBef>
              <a:buFontTx/>
              <a:buNone/>
            </a:pPr>
            <a:endParaRPr lang="fa-IR" altLang="en-US" sz="1000" b="1" dirty="0">
              <a:solidFill>
                <a:srgbClr val="0033CC"/>
              </a:solidFill>
              <a:cs typeface="B Titr" pitchFamily="2" charset="-78"/>
            </a:endParaRPr>
          </a:p>
          <a:p>
            <a:pPr algn="r" rtl="1" eaLnBrk="1" hangingPunct="1">
              <a:spcBef>
                <a:spcPct val="0"/>
              </a:spcBef>
              <a:buFontTx/>
              <a:buNone/>
            </a:pPr>
            <a:endParaRPr lang="fa-IR" altLang="en-US" sz="1000" b="1" dirty="0">
              <a:solidFill>
                <a:srgbClr val="0033CC"/>
              </a:solidFill>
              <a:cs typeface="B Titr" pitchFamily="2" charset="-78"/>
            </a:endParaRPr>
          </a:p>
          <a:p>
            <a:pPr algn="r" rtl="1" eaLnBrk="1" hangingPunct="1">
              <a:spcBef>
                <a:spcPct val="0"/>
              </a:spcBef>
              <a:buFontTx/>
              <a:buNone/>
            </a:pPr>
            <a:endParaRPr lang="en-US" altLang="en-US" sz="1000" b="1" dirty="0">
              <a:solidFill>
                <a:srgbClr val="0033CC"/>
              </a:solidFill>
              <a:cs typeface="B Titr" pitchFamily="2" charset="-78"/>
            </a:endParaRPr>
          </a:p>
          <a:p>
            <a:pPr algn="justLow" rtl="1" eaLnBrk="1" hangingPunct="1">
              <a:spcBef>
                <a:spcPct val="0"/>
              </a:spcBef>
              <a:buFontTx/>
              <a:buNone/>
            </a:pPr>
            <a:r>
              <a:rPr lang="fa-IR" altLang="en-US" sz="1600" dirty="0">
                <a:solidFill>
                  <a:srgbClr val="0033CC"/>
                </a:solidFill>
                <a:cs typeface="B Titr" panose="00000700000000000000" pitchFamily="2" charset="-78"/>
              </a:rPr>
              <a:t>1</a:t>
            </a:r>
            <a:r>
              <a:rPr lang="fa-IR" altLang="en-US" sz="1600" b="1" dirty="0">
                <a:solidFill>
                  <a:srgbClr val="0033CC"/>
                </a:solidFill>
                <a:cs typeface="B Nazanin" panose="00000400000000000000" pitchFamily="2" charset="-78"/>
              </a:rPr>
              <a:t> </a:t>
            </a:r>
            <a:r>
              <a:rPr lang="fa-IR" altLang="en-US" sz="2000" b="1" dirty="0">
                <a:solidFill>
                  <a:srgbClr val="0033CC"/>
                </a:solidFill>
                <a:cs typeface="B Nazanin" panose="00000400000000000000" pitchFamily="2" charset="-78"/>
              </a:rPr>
              <a:t>– کودکان خود را هر شش ماه یکبار برای معاینه و مشاوره به نزد </a:t>
            </a:r>
            <a:r>
              <a:rPr lang="fa-IR" altLang="en-US" sz="2000" b="1" dirty="0" smtClean="0">
                <a:solidFill>
                  <a:srgbClr val="0033CC"/>
                </a:solidFill>
                <a:cs typeface="B Nazanin" panose="00000400000000000000" pitchFamily="2" charset="-78"/>
              </a:rPr>
              <a:t>دندانپزشک ببرید.</a:t>
            </a:r>
          </a:p>
          <a:p>
            <a:pPr algn="justLow" rtl="1" eaLnBrk="1" hangingPunct="1">
              <a:spcBef>
                <a:spcPct val="0"/>
              </a:spcBef>
              <a:buFontTx/>
              <a:buNone/>
            </a:pPr>
            <a:endParaRPr lang="en-US" altLang="en-US" sz="2000" b="1" dirty="0">
              <a:solidFill>
                <a:srgbClr val="0033CC"/>
              </a:solidFill>
              <a:cs typeface="B Nazanin" panose="00000400000000000000" pitchFamily="2" charset="-78"/>
            </a:endParaRPr>
          </a:p>
          <a:p>
            <a:pPr algn="justLow" rtl="1" eaLnBrk="1" hangingPunct="1">
              <a:spcBef>
                <a:spcPct val="0"/>
              </a:spcBef>
              <a:buFontTx/>
              <a:buNone/>
            </a:pPr>
            <a:r>
              <a:rPr lang="fa-IR" altLang="en-US" sz="2000" b="1" dirty="0">
                <a:solidFill>
                  <a:srgbClr val="0033CC"/>
                </a:solidFill>
                <a:cs typeface="B Nazanin" panose="00000400000000000000" pitchFamily="2" charset="-78"/>
              </a:rPr>
              <a:t>2 – در مورد اهمیت دندانها با آنها صحبت کرده و به طرق مختلف آنها را به مسواک زدن تشویق نمایید.(حداقل روزی 3 بار بعد از هر نوبت غذا</a:t>
            </a:r>
            <a:r>
              <a:rPr lang="fa-IR" altLang="en-US" sz="2000" b="1" dirty="0" smtClean="0">
                <a:solidFill>
                  <a:srgbClr val="0033CC"/>
                </a:solidFill>
                <a:cs typeface="B Nazanin" panose="00000400000000000000" pitchFamily="2" charset="-78"/>
              </a:rPr>
              <a:t>)</a:t>
            </a:r>
          </a:p>
          <a:p>
            <a:pPr algn="justLow" rtl="1" eaLnBrk="1" hangingPunct="1">
              <a:spcBef>
                <a:spcPct val="0"/>
              </a:spcBef>
              <a:buFontTx/>
              <a:buNone/>
            </a:pPr>
            <a:endParaRPr lang="en-US" altLang="en-US" sz="2000" b="1" dirty="0">
              <a:solidFill>
                <a:srgbClr val="0033CC"/>
              </a:solidFill>
              <a:cs typeface="B Nazanin" panose="00000400000000000000" pitchFamily="2" charset="-78"/>
            </a:endParaRPr>
          </a:p>
          <a:p>
            <a:pPr algn="justLow" rtl="1" eaLnBrk="1" hangingPunct="1">
              <a:spcBef>
                <a:spcPct val="0"/>
              </a:spcBef>
              <a:buFontTx/>
              <a:buNone/>
            </a:pPr>
            <a:r>
              <a:rPr lang="fa-IR" altLang="en-US" sz="2000" b="1" dirty="0">
                <a:solidFill>
                  <a:srgbClr val="0033CC"/>
                </a:solidFill>
                <a:cs typeface="B Nazanin" panose="00000400000000000000" pitchFamily="2" charset="-78"/>
              </a:rPr>
              <a:t>3 -  آنها را ترغیب نمایید تا با مربی بهداشت مدرسه در امر استفاده از </a:t>
            </a:r>
            <a:r>
              <a:rPr lang="fa-IR" altLang="en-US" sz="2000" b="1" dirty="0" smtClean="0">
                <a:solidFill>
                  <a:srgbClr val="0033CC"/>
                </a:solidFill>
                <a:cs typeface="B Nazanin" panose="00000400000000000000" pitchFamily="2" charset="-78"/>
              </a:rPr>
              <a:t>وارنیش </a:t>
            </a:r>
            <a:r>
              <a:rPr lang="fa-IR" altLang="en-US" sz="2000" b="1" dirty="0">
                <a:solidFill>
                  <a:srgbClr val="0033CC"/>
                </a:solidFill>
                <a:cs typeface="B Nazanin" panose="00000400000000000000" pitchFamily="2" charset="-78"/>
              </a:rPr>
              <a:t>فلوراید همکاری خوبی داشته باشند زیرا </a:t>
            </a:r>
            <a:r>
              <a:rPr lang="fa-IR" altLang="en-US" sz="2000" b="1" dirty="0" smtClean="0">
                <a:solidFill>
                  <a:srgbClr val="0033CC"/>
                </a:solidFill>
                <a:cs typeface="B Nazanin" panose="00000400000000000000" pitchFamily="2" charset="-78"/>
              </a:rPr>
              <a:t>فلوراید </a:t>
            </a:r>
            <a:r>
              <a:rPr lang="fa-IR" altLang="en-US" sz="2000" b="1" dirty="0">
                <a:solidFill>
                  <a:srgbClr val="0033CC"/>
                </a:solidFill>
                <a:cs typeface="B Nazanin" panose="00000400000000000000" pitchFamily="2" charset="-78"/>
              </a:rPr>
              <a:t>موجب استحکام ساختمان دندان وبالا رفتن مقاومت در برابر پوسیدگی </a:t>
            </a:r>
            <a:r>
              <a:rPr lang="fa-IR" altLang="en-US" sz="2000" b="1" dirty="0" smtClean="0">
                <a:solidFill>
                  <a:srgbClr val="0033CC"/>
                </a:solidFill>
                <a:cs typeface="B Nazanin" panose="00000400000000000000" pitchFamily="2" charset="-78"/>
              </a:rPr>
              <a:t>    می </a:t>
            </a:r>
            <a:r>
              <a:rPr lang="fa-IR" altLang="en-US" sz="2000" b="1" dirty="0">
                <a:solidFill>
                  <a:srgbClr val="0033CC"/>
                </a:solidFill>
                <a:cs typeface="B Nazanin" panose="00000400000000000000" pitchFamily="2" charset="-78"/>
              </a:rPr>
              <a:t>شود</a:t>
            </a:r>
            <a:r>
              <a:rPr lang="fa-IR" altLang="en-US" sz="2000" b="1" dirty="0" smtClean="0">
                <a:solidFill>
                  <a:srgbClr val="0033CC"/>
                </a:solidFill>
                <a:cs typeface="B Nazanin" panose="00000400000000000000" pitchFamily="2" charset="-78"/>
              </a:rPr>
              <a:t>.</a:t>
            </a:r>
          </a:p>
          <a:p>
            <a:pPr algn="justLow" rtl="1" eaLnBrk="1" hangingPunct="1">
              <a:spcBef>
                <a:spcPct val="0"/>
              </a:spcBef>
              <a:buFontTx/>
              <a:buNone/>
            </a:pPr>
            <a:endParaRPr lang="en-US" altLang="en-US" sz="2000" b="1" dirty="0">
              <a:solidFill>
                <a:srgbClr val="0033CC"/>
              </a:solidFill>
              <a:cs typeface="B Nazanin" panose="00000400000000000000" pitchFamily="2" charset="-78"/>
            </a:endParaRPr>
          </a:p>
          <a:p>
            <a:pPr algn="justLow" rtl="1" eaLnBrk="1" hangingPunct="1">
              <a:spcBef>
                <a:spcPct val="0"/>
              </a:spcBef>
              <a:buFontTx/>
              <a:buNone/>
            </a:pPr>
            <a:r>
              <a:rPr lang="fa-IR" altLang="en-US" sz="2000" b="1" dirty="0">
                <a:solidFill>
                  <a:srgbClr val="0033CC"/>
                </a:solidFill>
                <a:cs typeface="B Nazanin" panose="00000400000000000000" pitchFamily="2" charset="-78"/>
              </a:rPr>
              <a:t>4 – چون کشیدن این دندان باعث جابجایی دیگر دندانهای دایمی می شود</a:t>
            </a:r>
            <a:r>
              <a:rPr lang="en-US" altLang="en-US" sz="2000" b="1" dirty="0">
                <a:solidFill>
                  <a:srgbClr val="0033CC"/>
                </a:solidFill>
                <a:cs typeface="B Nazanin" panose="00000400000000000000" pitchFamily="2" charset="-78"/>
              </a:rPr>
              <a:t> </a:t>
            </a:r>
            <a:r>
              <a:rPr lang="fa-IR" altLang="en-US" sz="2000" b="1" dirty="0">
                <a:solidFill>
                  <a:srgbClr val="0033CC"/>
                </a:solidFill>
                <a:cs typeface="B Nazanin" panose="00000400000000000000" pitchFamily="2" charset="-78"/>
              </a:rPr>
              <a:t>در صورت وجود پوسیدگی به توصیه دندانپزشک معالج عمل کرده و تا حد ممکن سعی شود آن را </a:t>
            </a:r>
            <a:r>
              <a:rPr lang="fa-IR" altLang="en-US" sz="2000" b="1" dirty="0" smtClean="0">
                <a:solidFill>
                  <a:srgbClr val="0033CC"/>
                </a:solidFill>
                <a:cs typeface="B Nazanin" panose="00000400000000000000" pitchFamily="2" charset="-78"/>
              </a:rPr>
              <a:t>نگه داشته </a:t>
            </a:r>
            <a:r>
              <a:rPr lang="fa-IR" altLang="en-US" sz="2000" b="1" dirty="0">
                <a:solidFill>
                  <a:srgbClr val="0033CC"/>
                </a:solidFill>
                <a:cs typeface="B Nazanin" panose="00000400000000000000" pitchFamily="2" charset="-78"/>
              </a:rPr>
              <a:t>و از کشیدن آن خودداری نمایید</a:t>
            </a:r>
            <a:r>
              <a:rPr lang="fa-IR" altLang="en-US" sz="2000" b="1" dirty="0" smtClean="0">
                <a:solidFill>
                  <a:srgbClr val="0033CC"/>
                </a:solidFill>
                <a:cs typeface="B Nazanin" panose="00000400000000000000" pitchFamily="2" charset="-78"/>
              </a:rPr>
              <a:t>.</a:t>
            </a:r>
          </a:p>
          <a:p>
            <a:pPr algn="justLow" rtl="1" eaLnBrk="1" hangingPunct="1">
              <a:spcBef>
                <a:spcPct val="0"/>
              </a:spcBef>
              <a:buFontTx/>
              <a:buNone/>
            </a:pPr>
            <a:endParaRPr lang="en-US" altLang="en-US" sz="2000" b="1" dirty="0">
              <a:solidFill>
                <a:srgbClr val="0033CC"/>
              </a:solidFill>
              <a:cs typeface="B Nazanin" panose="00000400000000000000" pitchFamily="2" charset="-78"/>
            </a:endParaRPr>
          </a:p>
          <a:p>
            <a:pPr algn="justLow" rtl="1" eaLnBrk="1" hangingPunct="1">
              <a:spcBef>
                <a:spcPct val="0"/>
              </a:spcBef>
              <a:buFontTx/>
              <a:buNone/>
            </a:pPr>
            <a:r>
              <a:rPr lang="fa-IR" altLang="en-US" sz="2000" b="1" dirty="0">
                <a:solidFill>
                  <a:srgbClr val="0033CC"/>
                </a:solidFill>
                <a:cs typeface="B Nazanin" panose="00000400000000000000" pitchFamily="2" charset="-78"/>
              </a:rPr>
              <a:t>5 – اگر دندانهای شش کودکانتان شیار و فرورفتگی عمیق </a:t>
            </a:r>
            <a:r>
              <a:rPr lang="fa-IR" altLang="en-US" sz="2000" b="1" dirty="0" smtClean="0">
                <a:solidFill>
                  <a:srgbClr val="0033CC"/>
                </a:solidFill>
                <a:cs typeface="B Nazanin" panose="00000400000000000000" pitchFamily="2" charset="-78"/>
              </a:rPr>
              <a:t>دارد به </a:t>
            </a:r>
            <a:r>
              <a:rPr lang="fa-IR" altLang="en-US" sz="2000" b="1" dirty="0">
                <a:solidFill>
                  <a:srgbClr val="0033CC"/>
                </a:solidFill>
                <a:cs typeface="B Nazanin" panose="00000400000000000000" pitchFamily="2" charset="-78"/>
              </a:rPr>
              <a:t>توصیه دندانپزشک آن را پر نمایید.(فیشورسیلانت تراپی)</a:t>
            </a:r>
            <a:r>
              <a:rPr lang="en-US" altLang="en-US" sz="1600" b="1" dirty="0">
                <a:solidFill>
                  <a:srgbClr val="0033CC"/>
                </a:solidFill>
                <a:cs typeface="B Nazanin" panose="00000400000000000000" pitchFamily="2" charset="-78"/>
              </a:rPr>
              <a:t> </a:t>
            </a:r>
          </a:p>
        </p:txBody>
      </p:sp>
      <p:sp>
        <p:nvSpPr>
          <p:cNvPr id="2" name="Slide Number Placeholder 1"/>
          <p:cNvSpPr>
            <a:spLocks noGrp="1"/>
          </p:cNvSpPr>
          <p:nvPr>
            <p:ph type="sldNum" sz="quarter" idx="12"/>
          </p:nvPr>
        </p:nvSpPr>
        <p:spPr>
          <a:xfrm>
            <a:off x="0" y="6280150"/>
            <a:ext cx="2133600" cy="304800"/>
          </a:xfrm>
        </p:spPr>
        <p:txBody>
          <a:bodyPr/>
          <a:lstStyle/>
          <a:p>
            <a:fld id="{5BD2F974-3605-4A21-B827-3EEFE016C885}" type="slidenum">
              <a:rPr lang="en-US" smtClean="0"/>
              <a:t>34</a:t>
            </a:fld>
            <a:endParaRPr lang="en-US" dirty="0"/>
          </a:p>
        </p:txBody>
      </p:sp>
    </p:spTree>
    <p:extLst>
      <p:ext uri="{BB962C8B-B14F-4D97-AF65-F5344CB8AC3E}">
        <p14:creationId xmlns:p14="http://schemas.microsoft.com/office/powerpoint/2010/main" val="31051891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40" name="Rectangle 2"/>
          <p:cNvSpPr>
            <a:spLocks noGrp="1" noChangeArrowheads="1"/>
          </p:cNvSpPr>
          <p:nvPr>
            <p:ph type="title"/>
          </p:nvPr>
        </p:nvSpPr>
        <p:spPr/>
        <p:txBody>
          <a:bodyPr/>
          <a:lstStyle/>
          <a:p>
            <a:pPr algn="ctr" eaLnBrk="1" hangingPunct="1"/>
            <a:r>
              <a:rPr lang="fa-IR" altLang="en-US" b="1" i="1" dirty="0" smtClean="0">
                <a:solidFill>
                  <a:srgbClr val="0033CC"/>
                </a:solidFill>
                <a:cs typeface="B Titr" panose="00000700000000000000" pitchFamily="2" charset="-78"/>
              </a:rPr>
              <a:t>دندان 6، دندان شیری نیست!</a:t>
            </a:r>
            <a:endParaRPr lang="en-US" altLang="en-US" b="1" i="1" dirty="0" smtClean="0">
              <a:solidFill>
                <a:srgbClr val="0033CC"/>
              </a:solidFill>
              <a:cs typeface="B Titr" panose="00000700000000000000" pitchFamily="2" charset="-78"/>
            </a:endParaRPr>
          </a:p>
        </p:txBody>
      </p:sp>
      <p:pic>
        <p:nvPicPr>
          <p:cNvPr id="91142" name="Picture 4" descr="15"/>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07504" y="1973013"/>
            <a:ext cx="3672407" cy="2960688"/>
          </a:xfrm>
          <a:noFill/>
        </p:spPr>
      </p:pic>
      <p:sp>
        <p:nvSpPr>
          <p:cNvPr id="91141" name="Rectangle 3"/>
          <p:cNvSpPr>
            <a:spLocks noGrp="1" noChangeArrowheads="1"/>
          </p:cNvSpPr>
          <p:nvPr>
            <p:ph type="body" sz="half" idx="2"/>
          </p:nvPr>
        </p:nvSpPr>
        <p:spPr>
          <a:xfrm>
            <a:off x="3779912" y="1412776"/>
            <a:ext cx="5184576" cy="4000669"/>
          </a:xfrm>
        </p:spPr>
        <p:txBody>
          <a:bodyPr>
            <a:normAutofit lnSpcReduction="10000"/>
          </a:bodyPr>
          <a:lstStyle/>
          <a:p>
            <a:pPr marL="18288" indent="0" algn="justLow" rtl="1" eaLnBrk="1" hangingPunct="1">
              <a:lnSpc>
                <a:spcPct val="80000"/>
              </a:lnSpc>
              <a:buClr>
                <a:srgbClr val="FF6600"/>
              </a:buClr>
              <a:buNone/>
            </a:pPr>
            <a:r>
              <a:rPr lang="fa-IR" altLang="en-US" sz="2000" b="1" dirty="0" smtClean="0">
                <a:solidFill>
                  <a:srgbClr val="0033CC"/>
                </a:solidFill>
                <a:effectLst/>
                <a:cs typeface="B Nazanin" panose="00000400000000000000" pitchFamily="2" charset="-78"/>
              </a:rPr>
              <a:t>بعلت رویش دندان 6 یا ( آسیای بزرگ اول دایمی ) پشت </a:t>
            </a:r>
          </a:p>
          <a:p>
            <a:pPr marL="18288" indent="0" algn="justLow" rtl="1" eaLnBrk="1" hangingPunct="1">
              <a:lnSpc>
                <a:spcPct val="80000"/>
              </a:lnSpc>
              <a:buClr>
                <a:srgbClr val="FF6600"/>
              </a:buClr>
              <a:buNone/>
            </a:pPr>
            <a:endParaRPr lang="fa-IR" altLang="en-US" sz="2000" b="1" dirty="0">
              <a:solidFill>
                <a:srgbClr val="0033CC"/>
              </a:solidFill>
              <a:effectLst/>
              <a:cs typeface="B Nazanin" panose="00000400000000000000" pitchFamily="2" charset="-78"/>
            </a:endParaRPr>
          </a:p>
          <a:p>
            <a:pPr marL="18288" indent="0" algn="justLow" rtl="1" eaLnBrk="1" hangingPunct="1">
              <a:lnSpc>
                <a:spcPct val="80000"/>
              </a:lnSpc>
              <a:buClr>
                <a:srgbClr val="FF6600"/>
              </a:buClr>
              <a:buNone/>
            </a:pPr>
            <a:r>
              <a:rPr lang="fa-IR" altLang="en-US" sz="2000" b="1" dirty="0" smtClean="0">
                <a:solidFill>
                  <a:srgbClr val="0033CC"/>
                </a:solidFill>
                <a:effectLst/>
                <a:cs typeface="B Nazanin" panose="00000400000000000000" pitchFamily="2" charset="-78"/>
              </a:rPr>
              <a:t>دندان های شیری عموما والدین با فرض اینکه آنها دندان</a:t>
            </a:r>
          </a:p>
          <a:p>
            <a:pPr marL="18288" indent="0" algn="justLow" rtl="1" eaLnBrk="1" hangingPunct="1">
              <a:lnSpc>
                <a:spcPct val="80000"/>
              </a:lnSpc>
              <a:buClr>
                <a:srgbClr val="FF6600"/>
              </a:buClr>
              <a:buNone/>
            </a:pPr>
            <a:endParaRPr lang="fa-IR" altLang="en-US" sz="2000" b="1" dirty="0">
              <a:solidFill>
                <a:srgbClr val="0033CC"/>
              </a:solidFill>
              <a:effectLst/>
              <a:cs typeface="B Nazanin" panose="00000400000000000000" pitchFamily="2" charset="-78"/>
            </a:endParaRPr>
          </a:p>
          <a:p>
            <a:pPr marL="18288" indent="0" algn="justLow" rtl="1" eaLnBrk="1" hangingPunct="1">
              <a:lnSpc>
                <a:spcPct val="80000"/>
              </a:lnSpc>
              <a:buClr>
                <a:srgbClr val="FF6600"/>
              </a:buClr>
              <a:buNone/>
            </a:pPr>
            <a:r>
              <a:rPr lang="fa-IR" altLang="en-US" sz="2000" b="1" dirty="0" smtClean="0">
                <a:solidFill>
                  <a:srgbClr val="0033CC"/>
                </a:solidFill>
                <a:effectLst/>
                <a:cs typeface="B Nazanin" panose="00000400000000000000" pitchFamily="2" charset="-78"/>
              </a:rPr>
              <a:t> شیری می باشد اهمیتی به پوسیدگی و بهداشت آن      نمی دهند </a:t>
            </a:r>
          </a:p>
          <a:p>
            <a:pPr marL="18288" indent="0" algn="justLow" rtl="1" eaLnBrk="1" hangingPunct="1">
              <a:lnSpc>
                <a:spcPct val="80000"/>
              </a:lnSpc>
              <a:buClr>
                <a:srgbClr val="FF6600"/>
              </a:buClr>
              <a:buNone/>
            </a:pPr>
            <a:endParaRPr lang="fa-IR" altLang="en-US" sz="2000" b="1" dirty="0">
              <a:solidFill>
                <a:srgbClr val="0033CC"/>
              </a:solidFill>
              <a:effectLst/>
              <a:cs typeface="B Nazanin" panose="00000400000000000000" pitchFamily="2" charset="-78"/>
            </a:endParaRPr>
          </a:p>
          <a:p>
            <a:pPr marL="18288" indent="0" algn="justLow" rtl="1" eaLnBrk="1" hangingPunct="1">
              <a:lnSpc>
                <a:spcPct val="80000"/>
              </a:lnSpc>
              <a:buClr>
                <a:srgbClr val="FF6600"/>
              </a:buClr>
              <a:buNone/>
            </a:pPr>
            <a:r>
              <a:rPr lang="fa-IR" altLang="en-US" sz="2000" b="1" dirty="0" smtClean="0">
                <a:solidFill>
                  <a:srgbClr val="0033CC"/>
                </a:solidFill>
                <a:effectLst/>
                <a:cs typeface="B Nazanin" panose="00000400000000000000" pitchFamily="2" charset="-78"/>
              </a:rPr>
              <a:t>و متاسفانه در سنین پایین گاه چاره ای نمی ماند جز کشیدن آنها.</a:t>
            </a:r>
          </a:p>
          <a:p>
            <a:pPr marL="18288" indent="0" algn="justLow" rtl="1" eaLnBrk="1" hangingPunct="1">
              <a:lnSpc>
                <a:spcPct val="80000"/>
              </a:lnSpc>
              <a:buClr>
                <a:srgbClr val="FF6600"/>
              </a:buClr>
              <a:buNone/>
            </a:pPr>
            <a:endParaRPr lang="fa-IR" altLang="en-US" sz="2000" b="1" dirty="0" smtClean="0">
              <a:solidFill>
                <a:srgbClr val="0033CC"/>
              </a:solidFill>
              <a:effectLst/>
              <a:cs typeface="B Nazanin" panose="00000400000000000000" pitchFamily="2" charset="-78"/>
            </a:endParaRPr>
          </a:p>
          <a:p>
            <a:pPr marL="18288" indent="0" algn="justLow" rtl="1" eaLnBrk="1" hangingPunct="1">
              <a:lnSpc>
                <a:spcPct val="80000"/>
              </a:lnSpc>
              <a:buClr>
                <a:srgbClr val="FF6600"/>
              </a:buClr>
              <a:buNone/>
            </a:pPr>
            <a:r>
              <a:rPr lang="fa-IR" altLang="en-US" sz="2000" b="1" dirty="0" smtClean="0">
                <a:solidFill>
                  <a:srgbClr val="0033CC"/>
                </a:solidFill>
                <a:effectLst/>
                <a:cs typeface="B Nazanin" panose="00000400000000000000" pitchFamily="2" charset="-78"/>
              </a:rPr>
              <a:t>این دندان بسیار مهم بوده و رشد مناسب استخوان، رویش مرتب دندانها، جویدن غذا و...را بر عهده دارد.</a:t>
            </a:r>
            <a:endParaRPr lang="en-US" altLang="en-US" sz="2000" b="1" dirty="0" smtClean="0">
              <a:solidFill>
                <a:srgbClr val="0033CC"/>
              </a:solidFill>
              <a:effectLst/>
              <a:cs typeface="B Nazanin" panose="00000400000000000000" pitchFamily="2" charset="-78"/>
            </a:endParaRPr>
          </a:p>
        </p:txBody>
      </p:sp>
      <p:sp>
        <p:nvSpPr>
          <p:cNvPr id="2" name="Slide Number Placeholder 1"/>
          <p:cNvSpPr>
            <a:spLocks noGrp="1"/>
          </p:cNvSpPr>
          <p:nvPr>
            <p:ph type="sldNum" sz="quarter" idx="12"/>
          </p:nvPr>
        </p:nvSpPr>
        <p:spPr/>
        <p:txBody>
          <a:bodyPr/>
          <a:lstStyle/>
          <a:p>
            <a:pPr>
              <a:defRPr/>
            </a:pPr>
            <a:fld id="{EB166434-3493-4E60-929A-8C92B2EF5F0C}" type="slidenum">
              <a:rPr lang="ar-SA" smtClean="0"/>
              <a:pPr>
                <a:defRPr/>
              </a:pPr>
              <a:t>35</a:t>
            </a:fld>
            <a:endParaRPr lang="en-US"/>
          </a:p>
        </p:txBody>
      </p:sp>
      <p:sp>
        <p:nvSpPr>
          <p:cNvPr id="91143" name="Line 5"/>
          <p:cNvSpPr>
            <a:spLocks noChangeShapeType="1"/>
          </p:cNvSpPr>
          <p:nvPr/>
        </p:nvSpPr>
        <p:spPr bwMode="auto">
          <a:xfrm flipH="1">
            <a:off x="769226" y="2098172"/>
            <a:ext cx="738710" cy="665162"/>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1144" name="Line 6"/>
          <p:cNvSpPr>
            <a:spLocks noChangeShapeType="1"/>
          </p:cNvSpPr>
          <p:nvPr/>
        </p:nvSpPr>
        <p:spPr bwMode="auto">
          <a:xfrm flipH="1">
            <a:off x="1088836" y="3048000"/>
            <a:ext cx="533400" cy="4572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1145" name="Line 7"/>
          <p:cNvSpPr>
            <a:spLocks noChangeShapeType="1"/>
          </p:cNvSpPr>
          <p:nvPr/>
        </p:nvSpPr>
        <p:spPr bwMode="auto">
          <a:xfrm flipH="1">
            <a:off x="1524608" y="3757613"/>
            <a:ext cx="838200" cy="6858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1146" name="Text Box 8"/>
          <p:cNvSpPr txBox="1">
            <a:spLocks noChangeArrowheads="1"/>
          </p:cNvSpPr>
          <p:nvPr/>
        </p:nvSpPr>
        <p:spPr bwMode="auto">
          <a:xfrm>
            <a:off x="1622236" y="2681287"/>
            <a:ext cx="304800" cy="366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1800" dirty="0">
                <a:solidFill>
                  <a:srgbClr val="FF0000"/>
                </a:solidFill>
              </a:rPr>
              <a:t>E</a:t>
            </a:r>
          </a:p>
        </p:txBody>
      </p:sp>
      <p:sp>
        <p:nvSpPr>
          <p:cNvPr id="91147" name="Text Box 9"/>
          <p:cNvSpPr txBox="1">
            <a:spLocks noChangeArrowheads="1"/>
          </p:cNvSpPr>
          <p:nvPr/>
        </p:nvSpPr>
        <p:spPr bwMode="auto">
          <a:xfrm>
            <a:off x="107504" y="1588571"/>
            <a:ext cx="3672408" cy="400110"/>
          </a:xfrm>
          <a:prstGeom prst="rect">
            <a:avLst/>
          </a:prstGeom>
          <a:solidFill>
            <a:schemeClr val="bg1"/>
          </a:solidFill>
          <a:ln w="9525">
            <a:solidFill>
              <a:schemeClr val="tx1"/>
            </a:solidFill>
            <a:miter lim="800000"/>
            <a:headEnd/>
            <a:tailEnd/>
          </a:ln>
        </p:spPr>
        <p:txBody>
          <a:bodyPr wrap="square">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eaLnBrk="1" hangingPunct="1">
              <a:spcBef>
                <a:spcPct val="50000"/>
              </a:spcBef>
              <a:buFontTx/>
              <a:buNone/>
            </a:pPr>
            <a:r>
              <a:rPr lang="fa-IR" altLang="en-US" sz="2000" b="1" dirty="0">
                <a:solidFill>
                  <a:srgbClr val="FF0000"/>
                </a:solidFill>
                <a:cs typeface="B Nazanin" panose="00000400000000000000" pitchFamily="2" charset="-78"/>
              </a:rPr>
              <a:t>دندان 6 در پشت دندانهای آسیای شیری</a:t>
            </a:r>
            <a:endParaRPr lang="en-US" altLang="en-US" sz="2000" b="1" dirty="0">
              <a:solidFill>
                <a:srgbClr val="FF0000"/>
              </a:solidFill>
              <a:cs typeface="B Nazanin" panose="00000400000000000000" pitchFamily="2" charset="-78"/>
            </a:endParaRPr>
          </a:p>
        </p:txBody>
      </p:sp>
      <p:sp>
        <p:nvSpPr>
          <p:cNvPr id="91148" name="Text Box 10"/>
          <p:cNvSpPr txBox="1">
            <a:spLocks noChangeArrowheads="1"/>
          </p:cNvSpPr>
          <p:nvPr/>
        </p:nvSpPr>
        <p:spPr bwMode="auto">
          <a:xfrm>
            <a:off x="2341418" y="3505200"/>
            <a:ext cx="304800" cy="366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1800">
                <a:solidFill>
                  <a:srgbClr val="FF0000"/>
                </a:solidFill>
              </a:rPr>
              <a:t>D</a:t>
            </a:r>
          </a:p>
        </p:txBody>
      </p:sp>
      <p:sp>
        <p:nvSpPr>
          <p:cNvPr id="91149" name="Text Box 11"/>
          <p:cNvSpPr txBox="1">
            <a:spLocks noChangeArrowheads="1"/>
          </p:cNvSpPr>
          <p:nvPr/>
        </p:nvSpPr>
        <p:spPr bwMode="auto">
          <a:xfrm>
            <a:off x="1355536" y="1988681"/>
            <a:ext cx="304800" cy="366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1800" dirty="0">
                <a:solidFill>
                  <a:srgbClr val="FF0000"/>
                </a:solidFill>
              </a:rPr>
              <a:t>6</a:t>
            </a:r>
          </a:p>
        </p:txBody>
      </p:sp>
    </p:spTree>
    <p:extLst>
      <p:ext uri="{BB962C8B-B14F-4D97-AF65-F5344CB8AC3E}">
        <p14:creationId xmlns:p14="http://schemas.microsoft.com/office/powerpoint/2010/main" val="31547650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J:\1404\پاور\1670982-قاب-گل-آبی-آبرنگ-با-دایره.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076" y="857250"/>
            <a:ext cx="6704287"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170906" y="2940862"/>
            <a:ext cx="3714367" cy="715581"/>
          </a:xfrm>
          <a:prstGeom prst="rect">
            <a:avLst/>
          </a:prstGeom>
        </p:spPr>
        <p:txBody>
          <a:bodyPr wrap="square">
            <a:spAutoFit/>
          </a:bodyPr>
          <a:lstStyle/>
          <a:p>
            <a:pPr defTabSz="685800"/>
            <a:r>
              <a:rPr lang="fa-IR" sz="4050" dirty="0">
                <a:solidFill>
                  <a:srgbClr val="31B6FD">
                    <a:lumMod val="75000"/>
                  </a:srgbClr>
                </a:solidFill>
                <a:latin typeface="Arabic Typesetting" panose="03020402040406030203" pitchFamily="66" charset="-78"/>
                <a:cs typeface="B Davat" panose="00000400000000000000" pitchFamily="2" charset="-78"/>
              </a:rPr>
              <a:t>با تشکر از توجه شما</a:t>
            </a:r>
            <a:endParaRPr lang="en-US" sz="1350" dirty="0">
              <a:solidFill>
                <a:prstClr val="black"/>
              </a:solidFill>
              <a:latin typeface="Trebuchet MS" panose="020B0603020202020204"/>
            </a:endParaRPr>
          </a:p>
        </p:txBody>
      </p:sp>
    </p:spTree>
    <p:extLst>
      <p:ext uri="{BB962C8B-B14F-4D97-AF65-F5344CB8AC3E}">
        <p14:creationId xmlns:p14="http://schemas.microsoft.com/office/powerpoint/2010/main" val="18752794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4" name="Rectangle 2"/>
          <p:cNvSpPr>
            <a:spLocks noGrp="1" noChangeArrowheads="1"/>
          </p:cNvSpPr>
          <p:nvPr>
            <p:ph type="title"/>
          </p:nvPr>
        </p:nvSpPr>
        <p:spPr>
          <a:xfrm>
            <a:off x="971600" y="620688"/>
            <a:ext cx="5904656" cy="914400"/>
          </a:xfrm>
        </p:spPr>
        <p:txBody>
          <a:bodyPr/>
          <a:lstStyle/>
          <a:p>
            <a:pPr algn="r" rtl="1" eaLnBrk="1" hangingPunct="1"/>
            <a:r>
              <a:rPr lang="ar-SA" altLang="en-US" b="1" dirty="0" smtClean="0">
                <a:solidFill>
                  <a:srgbClr val="0033CC"/>
                </a:solidFill>
                <a:cs typeface="B Titr" panose="00000700000000000000" pitchFamily="2" charset="-78"/>
              </a:rPr>
              <a:t>وظايف اختصاصي دندان ها</a:t>
            </a:r>
            <a:r>
              <a:rPr lang="en-US" altLang="en-US" dirty="0" smtClean="0">
                <a:solidFill>
                  <a:srgbClr val="0033CC"/>
                </a:solidFill>
                <a:cs typeface="B Titr" panose="00000700000000000000" pitchFamily="2" charset="-78"/>
              </a:rPr>
              <a:t> </a:t>
            </a:r>
          </a:p>
        </p:txBody>
      </p:sp>
      <p:sp>
        <p:nvSpPr>
          <p:cNvPr id="15365" name="Rectangle 3"/>
          <p:cNvSpPr>
            <a:spLocks noGrp="1" noChangeArrowheads="1"/>
          </p:cNvSpPr>
          <p:nvPr>
            <p:ph idx="1"/>
          </p:nvPr>
        </p:nvSpPr>
        <p:spPr>
          <a:xfrm>
            <a:off x="539552" y="2060848"/>
            <a:ext cx="6984776" cy="3585591"/>
          </a:xfrm>
        </p:spPr>
        <p:txBody>
          <a:bodyPr>
            <a:noAutofit/>
          </a:bodyPr>
          <a:lstStyle/>
          <a:p>
            <a:pPr algn="r" rtl="1" eaLnBrk="1" hangingPunct="1">
              <a:buClr>
                <a:srgbClr val="00FF00"/>
              </a:buClr>
              <a:buFont typeface="Wingdings" pitchFamily="2" charset="2"/>
              <a:buChar char="v"/>
            </a:pPr>
            <a:r>
              <a:rPr lang="ar-SA" altLang="en-US" sz="3200" b="1" dirty="0" smtClean="0">
                <a:solidFill>
                  <a:srgbClr val="0033CC"/>
                </a:solidFill>
                <a:effectLst/>
                <a:cs typeface="B Titr" panose="00000700000000000000" pitchFamily="2" charset="-78"/>
              </a:rPr>
              <a:t>دندان هاي پيش : بريدن غذا  ـ  زيبائي</a:t>
            </a:r>
            <a:r>
              <a:rPr lang="en-US" altLang="en-US" sz="3200" b="1" dirty="0" smtClean="0">
                <a:solidFill>
                  <a:srgbClr val="0033CC"/>
                </a:solidFill>
                <a:effectLst/>
                <a:cs typeface="B Titr" panose="00000700000000000000" pitchFamily="2" charset="-78"/>
              </a:rPr>
              <a:t> </a:t>
            </a:r>
          </a:p>
          <a:p>
            <a:pPr algn="r" rtl="1" eaLnBrk="1" hangingPunct="1">
              <a:buClr>
                <a:srgbClr val="00FF00"/>
              </a:buClr>
              <a:buFont typeface="Wingdings" pitchFamily="2" charset="2"/>
              <a:buChar char="v"/>
            </a:pPr>
            <a:endParaRPr lang="en-US" altLang="en-US" sz="3200" b="1" dirty="0" smtClean="0">
              <a:solidFill>
                <a:srgbClr val="0033CC"/>
              </a:solidFill>
              <a:effectLst/>
              <a:cs typeface="B Titr" panose="00000700000000000000" pitchFamily="2" charset="-78"/>
            </a:endParaRPr>
          </a:p>
          <a:p>
            <a:pPr algn="r" rtl="1" eaLnBrk="1" hangingPunct="1">
              <a:buClr>
                <a:srgbClr val="00FF00"/>
              </a:buClr>
              <a:buFont typeface="Wingdings" pitchFamily="2" charset="2"/>
              <a:buChar char="v"/>
            </a:pPr>
            <a:r>
              <a:rPr lang="ar-SA" altLang="en-US" sz="3200" b="1" dirty="0" smtClean="0">
                <a:solidFill>
                  <a:srgbClr val="0033CC"/>
                </a:solidFill>
                <a:effectLst/>
                <a:cs typeface="B Titr" panose="00000700000000000000" pitchFamily="2" charset="-78"/>
              </a:rPr>
              <a:t>دندان هاي نيش : پاره كردن غذا </a:t>
            </a:r>
            <a:r>
              <a:rPr lang="en-US" altLang="en-US" sz="3200" b="1" dirty="0" smtClean="0">
                <a:solidFill>
                  <a:srgbClr val="0033CC"/>
                </a:solidFill>
                <a:effectLst/>
                <a:cs typeface="B Titr" panose="00000700000000000000" pitchFamily="2" charset="-78"/>
              </a:rPr>
              <a:t> </a:t>
            </a:r>
          </a:p>
          <a:p>
            <a:pPr algn="r" rtl="1" eaLnBrk="1" hangingPunct="1">
              <a:buClr>
                <a:srgbClr val="00FF00"/>
              </a:buClr>
              <a:buFont typeface="Wingdings" pitchFamily="2" charset="2"/>
              <a:buChar char="v"/>
            </a:pPr>
            <a:endParaRPr lang="en-US" altLang="en-US" sz="3200" b="1" dirty="0" smtClean="0">
              <a:solidFill>
                <a:srgbClr val="0033CC"/>
              </a:solidFill>
              <a:effectLst/>
              <a:cs typeface="B Titr" panose="00000700000000000000" pitchFamily="2" charset="-78"/>
            </a:endParaRPr>
          </a:p>
          <a:p>
            <a:pPr algn="r" rtl="1" eaLnBrk="1" hangingPunct="1">
              <a:buClr>
                <a:srgbClr val="00FF00"/>
              </a:buClr>
              <a:buFont typeface="Wingdings" pitchFamily="2" charset="2"/>
              <a:buChar char="v"/>
            </a:pPr>
            <a:r>
              <a:rPr lang="ar-SA" altLang="en-US" sz="3200" b="1" dirty="0" smtClean="0">
                <a:solidFill>
                  <a:srgbClr val="0033CC"/>
                </a:solidFill>
                <a:effectLst/>
                <a:cs typeface="B Titr" panose="00000700000000000000" pitchFamily="2" charset="-78"/>
              </a:rPr>
              <a:t>دندان هاي آسيا : له كردن ونرم كردن غذا</a:t>
            </a:r>
            <a:endParaRPr lang="en-US" altLang="en-US" sz="3200" b="1" dirty="0" smtClean="0">
              <a:solidFill>
                <a:srgbClr val="0033CC"/>
              </a:solidFill>
              <a:effectLst/>
              <a:cs typeface="B Titr" panose="000007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4</a:t>
            </a:fld>
            <a:endParaRPr lang="en-US"/>
          </a:p>
        </p:txBody>
      </p:sp>
    </p:spTree>
    <p:extLst>
      <p:ext uri="{BB962C8B-B14F-4D97-AF65-F5344CB8AC3E}">
        <p14:creationId xmlns:p14="http://schemas.microsoft.com/office/powerpoint/2010/main" val="362691191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8" name="Rectangle 2"/>
          <p:cNvSpPr>
            <a:spLocks noGrp="1" noChangeArrowheads="1"/>
          </p:cNvSpPr>
          <p:nvPr>
            <p:ph type="title"/>
          </p:nvPr>
        </p:nvSpPr>
        <p:spPr>
          <a:xfrm>
            <a:off x="899592" y="620688"/>
            <a:ext cx="6048672" cy="1008112"/>
          </a:xfrm>
        </p:spPr>
        <p:txBody>
          <a:bodyPr>
            <a:normAutofit/>
          </a:bodyPr>
          <a:lstStyle/>
          <a:p>
            <a:pPr rtl="1" eaLnBrk="1" hangingPunct="1"/>
            <a:r>
              <a:rPr lang="fa-IR" altLang="en-US" b="1" dirty="0" smtClean="0">
                <a:solidFill>
                  <a:srgbClr val="0033CC"/>
                </a:solidFill>
                <a:cs typeface="B Titr" panose="00000700000000000000" pitchFamily="2" charset="-78"/>
              </a:rPr>
              <a:t>وظایف </a:t>
            </a:r>
            <a:r>
              <a:rPr lang="ar-SA" altLang="en-US" b="1" dirty="0" smtClean="0">
                <a:solidFill>
                  <a:srgbClr val="0033CC"/>
                </a:solidFill>
                <a:cs typeface="B Titr" panose="00000700000000000000" pitchFamily="2" charset="-78"/>
              </a:rPr>
              <a:t>اختصاصي دندان هاي شيري</a:t>
            </a:r>
            <a:r>
              <a:rPr lang="en-US" altLang="en-US" dirty="0" smtClean="0">
                <a:solidFill>
                  <a:srgbClr val="00FF00"/>
                </a:solidFill>
              </a:rPr>
              <a:t> </a:t>
            </a:r>
          </a:p>
        </p:txBody>
      </p:sp>
      <p:sp>
        <p:nvSpPr>
          <p:cNvPr id="16389" name="Rectangle 3"/>
          <p:cNvSpPr>
            <a:spLocks noGrp="1" noChangeArrowheads="1"/>
          </p:cNvSpPr>
          <p:nvPr>
            <p:ph idx="1"/>
          </p:nvPr>
        </p:nvSpPr>
        <p:spPr>
          <a:xfrm>
            <a:off x="395537" y="2111152"/>
            <a:ext cx="7344816" cy="4012183"/>
          </a:xfrm>
        </p:spPr>
        <p:txBody>
          <a:bodyPr>
            <a:normAutofit/>
          </a:bodyPr>
          <a:lstStyle/>
          <a:p>
            <a:pPr algn="justLow" rtl="1" eaLnBrk="1" hangingPunct="1">
              <a:buFontTx/>
              <a:buNone/>
            </a:pPr>
            <a:r>
              <a:rPr lang="fa-IR" altLang="en-US" sz="2400" dirty="0" smtClean="0">
                <a:solidFill>
                  <a:srgbClr val="0033CC"/>
                </a:solidFill>
                <a:effectLst/>
                <a:cs typeface="B Titr" panose="00000700000000000000" pitchFamily="2" charset="-78"/>
              </a:rPr>
              <a:t> </a:t>
            </a:r>
            <a:r>
              <a:rPr lang="ar-SA" altLang="en-US" sz="2400" dirty="0" smtClean="0">
                <a:solidFill>
                  <a:srgbClr val="0033CC"/>
                </a:solidFill>
                <a:effectLst/>
                <a:cs typeface="B Titr" panose="00000700000000000000" pitchFamily="2" charset="-78"/>
              </a:rPr>
              <a:t>علاوه بر وظايف </a:t>
            </a:r>
            <a:r>
              <a:rPr lang="fa-IR" altLang="en-US" sz="2400" dirty="0" smtClean="0">
                <a:solidFill>
                  <a:srgbClr val="0033CC"/>
                </a:solidFill>
                <a:effectLst/>
                <a:cs typeface="B Titr" panose="00000700000000000000" pitchFamily="2" charset="-78"/>
              </a:rPr>
              <a:t>کلی دندانها</a:t>
            </a:r>
            <a:r>
              <a:rPr lang="en-US" altLang="en-US" sz="2400" dirty="0" smtClean="0">
                <a:solidFill>
                  <a:srgbClr val="0033CC"/>
                </a:solidFill>
                <a:effectLst/>
                <a:cs typeface="B Titr" panose="00000700000000000000" pitchFamily="2" charset="-78"/>
              </a:rPr>
              <a:t> </a:t>
            </a:r>
            <a:r>
              <a:rPr lang="fa-IR" altLang="en-US" sz="2400" dirty="0" smtClean="0">
                <a:solidFill>
                  <a:srgbClr val="0033CC"/>
                </a:solidFill>
                <a:effectLst/>
                <a:cs typeface="B Titr" panose="00000700000000000000" pitchFamily="2" charset="-78"/>
              </a:rPr>
              <a:t>( جويدن ، تكلم، زیبایی، حفظ استخوان فکین)</a:t>
            </a:r>
            <a:endParaRPr lang="en-US" altLang="en-US" sz="2400" dirty="0" smtClean="0">
              <a:solidFill>
                <a:srgbClr val="0033CC"/>
              </a:solidFill>
              <a:effectLst/>
              <a:cs typeface="B Titr" panose="00000700000000000000" pitchFamily="2" charset="-78"/>
            </a:endParaRPr>
          </a:p>
          <a:p>
            <a:pPr algn="justLow" rtl="1" eaLnBrk="1" hangingPunct="1">
              <a:buClr>
                <a:srgbClr val="00FF00"/>
              </a:buClr>
              <a:buSzPct val="65000"/>
              <a:buFont typeface="Wingdings" panose="05000000000000000000" pitchFamily="2" charset="2"/>
              <a:buChar char="q"/>
            </a:pPr>
            <a:r>
              <a:rPr lang="ar-SA" altLang="en-US" sz="2400" dirty="0" smtClean="0">
                <a:solidFill>
                  <a:srgbClr val="0033CC"/>
                </a:solidFill>
                <a:effectLst/>
                <a:cs typeface="B Titr" panose="00000700000000000000" pitchFamily="2" charset="-78"/>
              </a:rPr>
              <a:t>تامين فضاي لازم جهت رويش دندان هاي دائمي</a:t>
            </a:r>
            <a:r>
              <a:rPr lang="en-US" altLang="en-US" sz="2400" dirty="0" smtClean="0">
                <a:solidFill>
                  <a:srgbClr val="0033CC"/>
                </a:solidFill>
                <a:effectLst/>
                <a:cs typeface="B Titr" panose="00000700000000000000" pitchFamily="2" charset="-78"/>
              </a:rPr>
              <a:t> </a:t>
            </a:r>
          </a:p>
          <a:p>
            <a:pPr algn="justLow" rtl="1" eaLnBrk="1" hangingPunct="1">
              <a:buClr>
                <a:srgbClr val="00FF00"/>
              </a:buClr>
              <a:buSzPct val="65000"/>
              <a:buFont typeface="Wingdings" panose="05000000000000000000" pitchFamily="2" charset="2"/>
              <a:buChar char="q"/>
            </a:pPr>
            <a:r>
              <a:rPr lang="ar-SA" altLang="en-US" sz="2400" dirty="0" smtClean="0">
                <a:solidFill>
                  <a:srgbClr val="0033CC"/>
                </a:solidFill>
                <a:effectLst/>
                <a:cs typeface="B Titr" panose="00000700000000000000" pitchFamily="2" charset="-78"/>
              </a:rPr>
              <a:t>جلوگيري از آسيب به جوانه دندان هاي دائمي</a:t>
            </a:r>
            <a:r>
              <a:rPr lang="en-US" altLang="en-US" sz="2400" dirty="0" smtClean="0">
                <a:solidFill>
                  <a:srgbClr val="0033CC"/>
                </a:solidFill>
                <a:effectLst/>
                <a:cs typeface="B Titr" panose="00000700000000000000" pitchFamily="2" charset="-78"/>
              </a:rPr>
              <a:t> </a:t>
            </a:r>
            <a:endParaRPr lang="fa-IR" altLang="en-US" sz="2400" dirty="0" smtClean="0">
              <a:solidFill>
                <a:srgbClr val="0033CC"/>
              </a:solidFill>
              <a:effectLst/>
              <a:cs typeface="B Titr" panose="00000700000000000000" pitchFamily="2" charset="-78"/>
            </a:endParaRPr>
          </a:p>
          <a:p>
            <a:pPr algn="justLow" rtl="1" eaLnBrk="1" hangingPunct="1">
              <a:buClr>
                <a:srgbClr val="00FF00"/>
              </a:buClr>
              <a:buSzPct val="65000"/>
              <a:buFont typeface="Wingdings" panose="05000000000000000000" pitchFamily="2" charset="2"/>
              <a:buChar char="q"/>
            </a:pPr>
            <a:r>
              <a:rPr lang="fa-IR" altLang="en-US" sz="2400" dirty="0" smtClean="0">
                <a:solidFill>
                  <a:srgbClr val="0033CC"/>
                </a:solidFill>
                <a:effectLst/>
                <a:cs typeface="B Titr" panose="00000700000000000000" pitchFamily="2" charset="-78"/>
              </a:rPr>
              <a:t> كمك به رشد وتكامل صورت </a:t>
            </a:r>
          </a:p>
          <a:p>
            <a:pPr marL="18288" indent="0" algn="justLow" rtl="1" eaLnBrk="1" hangingPunct="1">
              <a:buClr>
                <a:srgbClr val="00FF00"/>
              </a:buClr>
              <a:buSzPct val="65000"/>
              <a:buNone/>
            </a:pPr>
            <a:r>
              <a:rPr lang="fa-IR" altLang="en-US" sz="2400" dirty="0" smtClean="0">
                <a:solidFill>
                  <a:srgbClr val="0033CC"/>
                </a:solidFill>
                <a:effectLst/>
                <a:cs typeface="B Titr" panose="00000700000000000000" pitchFamily="2" charset="-78"/>
              </a:rPr>
              <a:t>از وظایف اصلی دندان های شیری می باشد.</a:t>
            </a:r>
            <a:endParaRPr lang="en-US" altLang="en-US" sz="2400" dirty="0" smtClean="0">
              <a:solidFill>
                <a:srgbClr val="0033CC"/>
              </a:solidFill>
              <a:effectLst/>
              <a:cs typeface="B Titr" panose="000007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5</a:t>
            </a:fld>
            <a:endParaRPr lang="en-US"/>
          </a:p>
        </p:txBody>
      </p:sp>
    </p:spTree>
    <p:extLst>
      <p:ext uri="{BB962C8B-B14F-4D97-AF65-F5344CB8AC3E}">
        <p14:creationId xmlns:p14="http://schemas.microsoft.com/office/powerpoint/2010/main" val="104500305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6" name="Rectangle 2"/>
          <p:cNvSpPr>
            <a:spLocks noGrp="1" noChangeArrowheads="1"/>
          </p:cNvSpPr>
          <p:nvPr>
            <p:ph type="title"/>
          </p:nvPr>
        </p:nvSpPr>
        <p:spPr>
          <a:xfrm>
            <a:off x="1907705" y="188640"/>
            <a:ext cx="4824535" cy="720080"/>
          </a:xfrm>
        </p:spPr>
        <p:txBody>
          <a:bodyPr>
            <a:normAutofit/>
          </a:bodyPr>
          <a:lstStyle/>
          <a:p>
            <a:pPr algn="r" eaLnBrk="1" hangingPunct="1"/>
            <a:r>
              <a:rPr lang="fa-IR" altLang="en-US" b="1" dirty="0" smtClean="0">
                <a:solidFill>
                  <a:srgbClr val="0033CC"/>
                </a:solidFill>
                <a:cs typeface="B Titr" panose="00000700000000000000" pitchFamily="2" charset="-78"/>
              </a:rPr>
              <a:t>تفاوت دندان شيري و دائمي</a:t>
            </a:r>
            <a:r>
              <a:rPr lang="fa-IR" altLang="en-US" dirty="0" smtClean="0">
                <a:solidFill>
                  <a:srgbClr val="0033CC"/>
                </a:solidFill>
                <a:cs typeface="B Titr" panose="00000700000000000000" pitchFamily="2" charset="-78"/>
              </a:rPr>
              <a:t> </a:t>
            </a:r>
            <a:endParaRPr lang="en-US" altLang="en-US" dirty="0" smtClean="0">
              <a:solidFill>
                <a:srgbClr val="0033CC"/>
              </a:solidFill>
              <a:cs typeface="B Titr" panose="00000700000000000000" pitchFamily="2" charset="-78"/>
            </a:endParaRPr>
          </a:p>
        </p:txBody>
      </p:sp>
      <p:graphicFrame>
        <p:nvGraphicFramePr>
          <p:cNvPr id="434179" name="Group 3"/>
          <p:cNvGraphicFramePr>
            <a:graphicFrameLocks noGrp="1"/>
          </p:cNvGraphicFramePr>
          <p:nvPr>
            <p:ph idx="1"/>
            <p:extLst>
              <p:ext uri="{D42A27DB-BD31-4B8C-83A1-F6EECF244321}">
                <p14:modId xmlns:p14="http://schemas.microsoft.com/office/powerpoint/2010/main" val="2305302209"/>
              </p:ext>
            </p:extLst>
          </p:nvPr>
        </p:nvGraphicFramePr>
        <p:xfrm>
          <a:off x="467544" y="1124744"/>
          <a:ext cx="8226425" cy="5181600"/>
        </p:xfrm>
        <a:graphic>
          <a:graphicData uri="http://schemas.openxmlformats.org/drawingml/2006/table">
            <a:tbl>
              <a:tblPr/>
              <a:tblGrid>
                <a:gridCol w="2741612">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1613">
                  <a:extLst>
                    <a:ext uri="{9D8B030D-6E8A-4147-A177-3AD203B41FA5}">
                      <a16:colId xmlns:a16="http://schemas.microsoft.com/office/drawing/2014/main" val="20002"/>
                    </a:ext>
                  </a:extLst>
                </a:gridCol>
              </a:tblGrid>
              <a:tr h="496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B Titr" panose="00000700000000000000" pitchFamily="2" charset="-78"/>
                        </a:rPr>
                        <a:t>دندان دائمی</a:t>
                      </a:r>
                      <a:endParaRPr kumimoji="0" lang="en-US" sz="2800" b="0" i="0" u="none" strike="noStrike" cap="none" normalizeH="0" baseline="0" dirty="0" smtClean="0">
                        <a:ln>
                          <a:noFill/>
                        </a:ln>
                        <a:solidFill>
                          <a:srgbClr val="0033CC"/>
                        </a:solidFill>
                        <a:effectLst/>
                        <a:latin typeface="Arial" charset="0"/>
                        <a:cs typeface="B Titr" panose="000007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B Titr" panose="00000700000000000000" pitchFamily="2" charset="-78"/>
                        </a:rPr>
                        <a:t>دندان شیری</a:t>
                      </a:r>
                      <a:endParaRPr kumimoji="0" lang="en-US" sz="2800" b="0" i="0" u="none" strike="noStrike" cap="none" normalizeH="0" baseline="0" dirty="0" smtClean="0">
                        <a:ln>
                          <a:noFill/>
                        </a:ln>
                        <a:solidFill>
                          <a:srgbClr val="0033CC"/>
                        </a:solidFill>
                        <a:effectLst/>
                        <a:latin typeface="Arial" charset="0"/>
                        <a:cs typeface="B Titr" panose="000007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B Titr" panose="00000700000000000000" pitchFamily="2" charset="-78"/>
                        </a:rPr>
                        <a:t>مشخصات</a:t>
                      </a:r>
                      <a:endParaRPr kumimoji="0" lang="en-US" sz="2800" b="0" i="0" u="none" strike="noStrike" cap="none" normalizeH="0" baseline="0" dirty="0" smtClean="0">
                        <a:ln>
                          <a:noFill/>
                        </a:ln>
                        <a:solidFill>
                          <a:srgbClr val="0033CC"/>
                        </a:solidFill>
                        <a:effectLst/>
                        <a:latin typeface="Arial" charset="0"/>
                        <a:cs typeface="B Titr" panose="000007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972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33CC"/>
                          </a:solidFill>
                          <a:effectLst/>
                          <a:latin typeface="Arial" charset="0"/>
                          <a:cs typeface="Arial" charset="0"/>
                        </a:rPr>
                        <a:t> </a:t>
                      </a:r>
                      <a:r>
                        <a:rPr kumimoji="0" lang="fa-IR" sz="2800" b="0" i="0" u="none" strike="noStrike" cap="none" normalizeH="0" baseline="0" dirty="0" smtClean="0">
                          <a:ln>
                            <a:noFill/>
                          </a:ln>
                          <a:solidFill>
                            <a:srgbClr val="0033CC"/>
                          </a:solidFill>
                          <a:effectLst/>
                          <a:latin typeface="Arial" charset="0"/>
                          <a:cs typeface="Arial" charset="0"/>
                        </a:rPr>
                        <a:t>بزرگ</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کوچک</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اندازه</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6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كدر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روشن</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رنگ</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873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بلندتر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كوتاهتر(پيازي شكل)</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تاج</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6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گشادتر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تنگ 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طوق</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96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بزرگتر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كوچكتر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سطح جونده</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972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پهن 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باريكتر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ريشه</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96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ضخيم 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نازكتر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ضخامت مينا</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972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ضخيم 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نازكتر</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ضخامت عاج</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963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كوچكتر </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وسيع</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مغز دندان</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 name="Slide Number Placeholder 1"/>
          <p:cNvSpPr>
            <a:spLocks noGrp="1"/>
          </p:cNvSpPr>
          <p:nvPr>
            <p:ph type="sldNum" sz="quarter" idx="12"/>
          </p:nvPr>
        </p:nvSpPr>
        <p:spPr>
          <a:xfrm>
            <a:off x="0" y="6381750"/>
            <a:ext cx="2133600" cy="304800"/>
          </a:xfrm>
        </p:spPr>
        <p:txBody>
          <a:bodyPr/>
          <a:lstStyle/>
          <a:p>
            <a:fld id="{5BD2F974-3605-4A21-B827-3EEFE016C885}" type="slidenum">
              <a:rPr lang="en-US" smtClean="0"/>
              <a:t>6</a:t>
            </a:fld>
            <a:endParaRPr lang="en-US" dirty="0"/>
          </a:p>
        </p:txBody>
      </p:sp>
    </p:spTree>
    <p:extLst>
      <p:ext uri="{BB962C8B-B14F-4D97-AF65-F5344CB8AC3E}">
        <p14:creationId xmlns:p14="http://schemas.microsoft.com/office/powerpoint/2010/main" val="801808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a:xfrm>
            <a:off x="1763688" y="332656"/>
            <a:ext cx="4752528" cy="914400"/>
          </a:xfrm>
        </p:spPr>
        <p:txBody>
          <a:bodyPr>
            <a:normAutofit fontScale="90000"/>
          </a:bodyPr>
          <a:lstStyle/>
          <a:p>
            <a:pPr algn="r" eaLnBrk="1" hangingPunct="1"/>
            <a:r>
              <a:rPr lang="fa-IR" altLang="en-US" b="1" i="1" dirty="0" smtClean="0">
                <a:solidFill>
                  <a:srgbClr val="0033CC"/>
                </a:solidFill>
                <a:cs typeface="B Titr" panose="00000700000000000000" pitchFamily="2" charset="-78"/>
              </a:rPr>
              <a:t>جدول رويش دندانهای شيري</a:t>
            </a:r>
            <a:endParaRPr lang="en-US" altLang="en-US" b="1" i="1" dirty="0" smtClean="0">
              <a:solidFill>
                <a:srgbClr val="0033CC"/>
              </a:solidFill>
              <a:cs typeface="B Titr" panose="00000700000000000000" pitchFamily="2" charset="-78"/>
            </a:endParaRPr>
          </a:p>
        </p:txBody>
      </p:sp>
      <p:graphicFrame>
        <p:nvGraphicFramePr>
          <p:cNvPr id="435203" name="Group 3"/>
          <p:cNvGraphicFramePr>
            <a:graphicFrameLocks noGrp="1"/>
          </p:cNvGraphicFramePr>
          <p:nvPr>
            <p:ph idx="1"/>
            <p:extLst>
              <p:ext uri="{D42A27DB-BD31-4B8C-83A1-F6EECF244321}">
                <p14:modId xmlns:p14="http://schemas.microsoft.com/office/powerpoint/2010/main" val="2464488938"/>
              </p:ext>
            </p:extLst>
          </p:nvPr>
        </p:nvGraphicFramePr>
        <p:xfrm>
          <a:off x="381000" y="1371600"/>
          <a:ext cx="8226425" cy="4793704"/>
        </p:xfrm>
        <a:graphic>
          <a:graphicData uri="http://schemas.openxmlformats.org/drawingml/2006/table">
            <a:tbl>
              <a:tblPr/>
              <a:tblGrid>
                <a:gridCol w="1371600">
                  <a:extLst>
                    <a:ext uri="{9D8B030D-6E8A-4147-A177-3AD203B41FA5}">
                      <a16:colId xmlns:a16="http://schemas.microsoft.com/office/drawing/2014/main" val="20000"/>
                    </a:ext>
                  </a:extLst>
                </a:gridCol>
                <a:gridCol w="1370013">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449387">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292225">
                  <a:extLst>
                    <a:ext uri="{9D8B030D-6E8A-4147-A177-3AD203B41FA5}">
                      <a16:colId xmlns:a16="http://schemas.microsoft.com/office/drawing/2014/main" val="20005"/>
                    </a:ext>
                  </a:extLst>
                </a:gridCol>
              </a:tblGrid>
              <a:tr h="1199939">
                <a:tc gridSpan="6">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dirty="0" smtClean="0">
                          <a:ln>
                            <a:noFill/>
                          </a:ln>
                          <a:solidFill>
                            <a:srgbClr val="0033CC"/>
                          </a:solidFill>
                          <a:effectLst/>
                          <a:latin typeface="Arial" charset="0"/>
                          <a:cs typeface="Arial" charset="0"/>
                        </a:rPr>
                        <a:t>نام دندانها</a:t>
                      </a:r>
                      <a:r>
                        <a:rPr kumimoji="0" lang="en-US" sz="2800" b="0" i="0" u="none" strike="noStrike" cap="none" normalizeH="0" baseline="0" dirty="0" smtClean="0">
                          <a:ln>
                            <a:noFill/>
                          </a:ln>
                          <a:solidFill>
                            <a:srgbClr val="0033CC"/>
                          </a:solidFill>
                          <a:effectLst/>
                          <a:latin typeface="Arial" charset="0"/>
                          <a:cs typeface="Arial" charset="0"/>
                        </a:rPr>
                        <a:t>         </a:t>
                      </a:r>
                      <a:r>
                        <a:rPr kumimoji="0" lang="en-US" sz="3600" b="1" i="0" u="none" strike="noStrike" cap="none" normalizeH="0" baseline="0" dirty="0" smtClean="0">
                          <a:ln>
                            <a:noFill/>
                          </a:ln>
                          <a:solidFill>
                            <a:srgbClr val="0033CC"/>
                          </a:solidFill>
                          <a:effectLst/>
                          <a:latin typeface="Arial" charset="0"/>
                          <a:cs typeface="Arial" charset="0"/>
                        </a:rPr>
                        <a:t>( A – B – C– D – E )</a:t>
                      </a:r>
                      <a:r>
                        <a:rPr kumimoji="0" lang="en-US" sz="2800" b="0" i="0" u="none" strike="noStrike" cap="none" normalizeH="0" baseline="0" dirty="0" smtClean="0">
                          <a:ln>
                            <a:noFill/>
                          </a:ln>
                          <a:solidFill>
                            <a:srgbClr val="0033CC"/>
                          </a:solidFill>
                          <a:effectLst/>
                          <a:latin typeface="Arial" charset="0"/>
                          <a:cs typeface="Arial" charset="0"/>
                        </a:rPr>
                        <a:t>    </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196913">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آسياي دوم</a:t>
                      </a:r>
                      <a:endParaRPr kumimoji="0" lang="en-US" sz="2800" b="0" i="0" u="none" strike="noStrike" cap="none" normalizeH="0" baseline="0" dirty="0" smtClean="0">
                        <a:ln>
                          <a:noFill/>
                        </a:ln>
                        <a:solidFill>
                          <a:srgbClr val="0033CC"/>
                        </a:solidFill>
                        <a:effectLst/>
                        <a:latin typeface="Arial" charset="0"/>
                        <a:cs typeface="Arial" charset="0"/>
                      </a:endParaRPr>
                    </a:p>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33CC"/>
                          </a:solidFill>
                          <a:effectLst/>
                          <a:latin typeface="Arial" charset="0"/>
                          <a:cs typeface="Arial" charset="0"/>
                        </a:rPr>
                        <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آسياي اول</a:t>
                      </a:r>
                      <a:endParaRPr kumimoji="0" lang="en-US" sz="2800" b="0" i="0" u="none" strike="noStrike" cap="none" normalizeH="0" baseline="0" dirty="0" smtClean="0">
                        <a:ln>
                          <a:noFill/>
                        </a:ln>
                        <a:solidFill>
                          <a:srgbClr val="0033CC"/>
                        </a:solidFill>
                        <a:effectLst/>
                        <a:latin typeface="Arial" charset="0"/>
                        <a:cs typeface="Arial" charset="0"/>
                      </a:endParaRPr>
                    </a:p>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33CC"/>
                          </a:solidFill>
                          <a:effectLst/>
                          <a:latin typeface="Arial" charset="0"/>
                          <a:cs typeface="Arial" charset="0"/>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نيش</a:t>
                      </a:r>
                      <a:endParaRPr kumimoji="0" lang="en-US" sz="2800" b="0" i="0" u="none" strike="noStrike" cap="none" normalizeH="0" baseline="0" dirty="0" smtClean="0">
                        <a:ln>
                          <a:noFill/>
                        </a:ln>
                        <a:solidFill>
                          <a:srgbClr val="0033CC"/>
                        </a:solidFill>
                        <a:effectLst/>
                        <a:latin typeface="Arial" charset="0"/>
                        <a:cs typeface="Arial" charset="0"/>
                      </a:endParaRPr>
                    </a:p>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33CC"/>
                          </a:solidFill>
                          <a:effectLst/>
                          <a:latin typeface="Arial" charset="0"/>
                          <a:cs typeface="Arial"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پيش طرفي</a:t>
                      </a:r>
                      <a:endParaRPr kumimoji="0" lang="en-US" sz="2800" b="0" i="0" u="none" strike="noStrike" cap="none" normalizeH="0" baseline="0" dirty="0" smtClean="0">
                        <a:ln>
                          <a:noFill/>
                        </a:ln>
                        <a:solidFill>
                          <a:srgbClr val="0033CC"/>
                        </a:solidFill>
                        <a:effectLst/>
                        <a:latin typeface="Arial" charset="0"/>
                        <a:cs typeface="Arial" charset="0"/>
                      </a:endParaRPr>
                    </a:p>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33CC"/>
                          </a:solidFill>
                          <a:effectLst/>
                          <a:latin typeface="Arial" charset="0"/>
                          <a:cs typeface="Arial" charset="0"/>
                        </a:rPr>
                        <a:t>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پيش مياني</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33CC"/>
                          </a:solidFill>
                          <a:effectLst/>
                          <a:latin typeface="Arial" charset="0"/>
                          <a:cs typeface="Arial" charset="0"/>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99939">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 33-25 </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ماهگي </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19-13</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ماهگي</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22-16</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ماهگي</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13-9</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ماهگي</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12 – 8</a:t>
                      </a:r>
                      <a:endParaRPr kumimoji="0" lang="en-US" sz="2800" b="0" i="0" u="none" strike="noStrike" cap="none" normalizeH="0" baseline="0" smtClean="0">
                        <a:ln>
                          <a:noFill/>
                        </a:ln>
                        <a:solidFill>
                          <a:srgbClr val="0033CC"/>
                        </a:solidFill>
                        <a:effectLst/>
                        <a:latin typeface="Arial" charset="0"/>
                        <a:cs typeface="Arial" charset="0"/>
                      </a:endParaRP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ماهگي</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فك بالا</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96913">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31-23</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ماهگي</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18-14</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ماهگي</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 23-17 ماهگي</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16-10 ماهگي</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10 – 6</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ماهگي</a:t>
                      </a:r>
                      <a:endParaRPr kumimoji="0" lang="en-US" sz="2800" b="0" i="0" u="none" strike="noStrike" cap="none" normalizeH="0" baseline="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فك پائين</a:t>
                      </a:r>
                      <a:endParaRPr kumimoji="0" lang="en-US" sz="2800" b="0" i="0" u="none" strike="noStrike" cap="none" normalizeH="0" baseline="0" dirty="0" smtClean="0">
                        <a:ln>
                          <a:noFill/>
                        </a:ln>
                        <a:solidFill>
                          <a:srgbClr val="0033CC"/>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4579" name="Slide Number Placeholder 5"/>
          <p:cNvSpPr>
            <a:spLocks noGrp="1"/>
          </p:cNvSpPr>
          <p:nvPr>
            <p:ph type="sldNum" sz="quarter" idx="12"/>
          </p:nvPr>
        </p:nvSpPr>
        <p:spPr>
          <a:xfrm>
            <a:off x="0" y="6308725"/>
            <a:ext cx="2133600"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cs typeface="Arial" charset="0"/>
              </a:defRPr>
            </a:lvl1pPr>
            <a:lvl2pPr marL="742950" indent="-285750" algn="l" eaLnBrk="0" hangingPunct="0">
              <a:spcBef>
                <a:spcPct val="20000"/>
              </a:spcBef>
              <a:buChar char="–"/>
              <a:defRPr sz="2800">
                <a:solidFill>
                  <a:schemeClr val="tx1"/>
                </a:solidFill>
                <a:latin typeface="Arial" charset="0"/>
                <a:cs typeface="Arial" charset="0"/>
              </a:defRPr>
            </a:lvl2pPr>
            <a:lvl3pPr marL="1143000" indent="-228600" algn="l" eaLnBrk="0" hangingPunct="0">
              <a:spcBef>
                <a:spcPct val="20000"/>
              </a:spcBef>
              <a:buChar char="•"/>
              <a:defRPr sz="2400">
                <a:solidFill>
                  <a:schemeClr val="tx1"/>
                </a:solidFill>
                <a:latin typeface="Arial" charset="0"/>
                <a:cs typeface="Arial" charset="0"/>
              </a:defRPr>
            </a:lvl3pPr>
            <a:lvl4pPr marL="1600200" indent="-228600" algn="l" eaLnBrk="0" hangingPunct="0">
              <a:spcBef>
                <a:spcPct val="20000"/>
              </a:spcBef>
              <a:buChar char="–"/>
              <a:defRPr sz="2000">
                <a:solidFill>
                  <a:schemeClr val="tx1"/>
                </a:solidFill>
                <a:latin typeface="Arial" charset="0"/>
                <a:cs typeface="Arial" charset="0"/>
              </a:defRPr>
            </a:lvl4pPr>
            <a:lvl5pPr marL="2057400" indent="-228600" algn="l"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eaLnBrk="1" hangingPunct="1">
              <a:spcBef>
                <a:spcPct val="0"/>
              </a:spcBef>
              <a:buFontTx/>
              <a:buNone/>
            </a:pPr>
            <a:fld id="{2F80903A-A35F-4A7D-BC01-00BC690F8A8D}" type="slidenum">
              <a:rPr lang="ar-SA" altLang="en-US" sz="1400" smtClean="0"/>
              <a:pPr algn="r" eaLnBrk="1" hangingPunct="1">
                <a:spcBef>
                  <a:spcPct val="0"/>
                </a:spcBef>
                <a:buFontTx/>
                <a:buNone/>
              </a:pPr>
              <a:t>7</a:t>
            </a:fld>
            <a:endParaRPr lang="en-US" altLang="en-US" sz="1400" dirty="0" smtClean="0"/>
          </a:p>
        </p:txBody>
      </p:sp>
      <p:sp>
        <p:nvSpPr>
          <p:cNvPr id="24616" name="Line 43"/>
          <p:cNvSpPr>
            <a:spLocks noChangeShapeType="1"/>
          </p:cNvSpPr>
          <p:nvPr/>
        </p:nvSpPr>
        <p:spPr bwMode="auto">
          <a:xfrm>
            <a:off x="2123728" y="1759527"/>
            <a:ext cx="3750568" cy="0"/>
          </a:xfrm>
          <a:prstGeom prst="line">
            <a:avLst/>
          </a:prstGeom>
          <a:ln w="57150">
            <a:headEnd type="oval" w="med" len="med"/>
            <a:tailEnd type="stealth" w="lg" len="lg"/>
          </a:ln>
          <a:extLst/>
        </p:spPr>
        <p:style>
          <a:lnRef idx="3">
            <a:schemeClr val="accent1"/>
          </a:lnRef>
          <a:fillRef idx="0">
            <a:schemeClr val="accent1"/>
          </a:fillRef>
          <a:effectRef idx="2">
            <a:schemeClr val="accent1"/>
          </a:effectRef>
          <a:fontRef idx="minor">
            <a:schemeClr val="tx1"/>
          </a:fontRef>
        </p:style>
        <p:txBody>
          <a:bodyPr/>
          <a:lstStyle/>
          <a:p>
            <a:endParaRPr lang="en-US"/>
          </a:p>
        </p:txBody>
      </p:sp>
    </p:spTree>
    <p:extLst>
      <p:ext uri="{BB962C8B-B14F-4D97-AF65-F5344CB8AC3E}">
        <p14:creationId xmlns:p14="http://schemas.microsoft.com/office/powerpoint/2010/main" val="28950848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36226" name="Group 2"/>
          <p:cNvGraphicFramePr>
            <a:graphicFrameLocks noGrp="1"/>
          </p:cNvGraphicFramePr>
          <p:nvPr>
            <p:ph/>
            <p:extLst>
              <p:ext uri="{D42A27DB-BD31-4B8C-83A1-F6EECF244321}">
                <p14:modId xmlns:p14="http://schemas.microsoft.com/office/powerpoint/2010/main" val="4079549921"/>
              </p:ext>
            </p:extLst>
          </p:nvPr>
        </p:nvGraphicFramePr>
        <p:xfrm>
          <a:off x="395288" y="188913"/>
          <a:ext cx="8388350" cy="6203482"/>
        </p:xfrm>
        <a:graphic>
          <a:graphicData uri="http://schemas.openxmlformats.org/drawingml/2006/table">
            <a:tbl>
              <a:tblPr/>
              <a:tblGrid>
                <a:gridCol w="939800">
                  <a:extLst>
                    <a:ext uri="{9D8B030D-6E8A-4147-A177-3AD203B41FA5}">
                      <a16:colId xmlns:a16="http://schemas.microsoft.com/office/drawing/2014/main" val="20000"/>
                    </a:ext>
                  </a:extLst>
                </a:gridCol>
                <a:gridCol w="939800">
                  <a:extLst>
                    <a:ext uri="{9D8B030D-6E8A-4147-A177-3AD203B41FA5}">
                      <a16:colId xmlns:a16="http://schemas.microsoft.com/office/drawing/2014/main" val="20001"/>
                    </a:ext>
                  </a:extLst>
                </a:gridCol>
                <a:gridCol w="939800">
                  <a:extLst>
                    <a:ext uri="{9D8B030D-6E8A-4147-A177-3AD203B41FA5}">
                      <a16:colId xmlns:a16="http://schemas.microsoft.com/office/drawing/2014/main" val="20002"/>
                    </a:ext>
                  </a:extLst>
                </a:gridCol>
                <a:gridCol w="939800">
                  <a:extLst>
                    <a:ext uri="{9D8B030D-6E8A-4147-A177-3AD203B41FA5}">
                      <a16:colId xmlns:a16="http://schemas.microsoft.com/office/drawing/2014/main" val="20003"/>
                    </a:ext>
                  </a:extLst>
                </a:gridCol>
                <a:gridCol w="939800">
                  <a:extLst>
                    <a:ext uri="{9D8B030D-6E8A-4147-A177-3AD203B41FA5}">
                      <a16:colId xmlns:a16="http://schemas.microsoft.com/office/drawing/2014/main" val="20004"/>
                    </a:ext>
                  </a:extLst>
                </a:gridCol>
                <a:gridCol w="939800">
                  <a:extLst>
                    <a:ext uri="{9D8B030D-6E8A-4147-A177-3AD203B41FA5}">
                      <a16:colId xmlns:a16="http://schemas.microsoft.com/office/drawing/2014/main" val="20005"/>
                    </a:ext>
                  </a:extLst>
                </a:gridCol>
                <a:gridCol w="939800">
                  <a:extLst>
                    <a:ext uri="{9D8B030D-6E8A-4147-A177-3AD203B41FA5}">
                      <a16:colId xmlns:a16="http://schemas.microsoft.com/office/drawing/2014/main" val="20006"/>
                    </a:ext>
                  </a:extLst>
                </a:gridCol>
                <a:gridCol w="939800">
                  <a:extLst>
                    <a:ext uri="{9D8B030D-6E8A-4147-A177-3AD203B41FA5}">
                      <a16:colId xmlns:a16="http://schemas.microsoft.com/office/drawing/2014/main" val="20007"/>
                    </a:ext>
                  </a:extLst>
                </a:gridCol>
                <a:gridCol w="869950">
                  <a:extLst>
                    <a:ext uri="{9D8B030D-6E8A-4147-A177-3AD203B41FA5}">
                      <a16:colId xmlns:a16="http://schemas.microsoft.com/office/drawing/2014/main" val="20008"/>
                    </a:ext>
                  </a:extLst>
                </a:gridCol>
              </a:tblGrid>
              <a:tr h="977251">
                <a:tc gridSpan="9">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6000" b="1" i="1" u="none" strike="noStrike" cap="none" normalizeH="0" baseline="0" dirty="0" smtClean="0">
                          <a:ln>
                            <a:noFill/>
                          </a:ln>
                          <a:solidFill>
                            <a:srgbClr val="0033CC"/>
                          </a:solidFill>
                          <a:effectLst/>
                          <a:latin typeface="Arial" charset="0"/>
                          <a:cs typeface="Arial" charset="0"/>
                        </a:rPr>
                        <a:t>جدول رويش دندانهاي دائمي</a:t>
                      </a:r>
                      <a:endParaRPr kumimoji="0" lang="en-US" sz="6000" b="1" i="1" u="none" strike="noStrike" cap="none" normalizeH="0" baseline="0" dirty="0" smtClean="0">
                        <a:ln>
                          <a:noFill/>
                        </a:ln>
                        <a:solidFill>
                          <a:srgbClr val="0033CC"/>
                        </a:solidFill>
                        <a:effectLst/>
                        <a:latin typeface="Arial" charset="0"/>
                        <a:cs typeface="Arial" charset="0"/>
                      </a:endParaRPr>
                    </a:p>
                  </a:txBody>
                  <a:tcPr marT="45719" marB="45719"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571647">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آسياي</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سوم</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(عقل)</a:t>
                      </a:r>
                      <a:endParaRPr kumimoji="0" lang="en-US" sz="2800" b="0" i="0" u="none" strike="noStrike" cap="none" normalizeH="0" baseline="0" dirty="0" smtClean="0">
                        <a:ln>
                          <a:noFill/>
                        </a:ln>
                        <a:solidFill>
                          <a:srgbClr val="0033CC"/>
                        </a:solidFill>
                        <a:effectLst/>
                        <a:latin typeface="Arial" charset="0"/>
                        <a:cs typeface="Arial" charset="0"/>
                      </a:endParaRP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آسياي</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دوم</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7</a:t>
                      </a:r>
                      <a:endParaRPr kumimoji="0" lang="en-US" sz="2800" b="0" i="0" u="none" strike="noStrike" cap="none" normalizeH="0" baseline="0" dirty="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آسياي</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اول</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6</a:t>
                      </a:r>
                      <a:endParaRPr kumimoji="0" lang="en-US" sz="2800" b="0" i="0" u="none" strike="noStrike" cap="none" normalizeH="0" baseline="0" dirty="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آسياي</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كوچك </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5</a:t>
                      </a:r>
                      <a:endParaRPr kumimoji="0" lang="en-US" sz="2800" b="0" i="0" u="none" strike="noStrike" cap="none" normalizeH="0" baseline="0" dirty="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آسياي</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كوچك</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4</a:t>
                      </a:r>
                      <a:endParaRPr kumimoji="0" lang="en-US" sz="2800" b="0" i="0" u="none" strike="noStrike" cap="none" normalizeH="0" baseline="0" dirty="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نيش</a:t>
                      </a:r>
                    </a:p>
                    <a:p>
                      <a:pPr marL="0" marR="0" lvl="0" indent="0" algn="ctr" defTabSz="914400" rtl="1" eaLnBrk="1" fontAlgn="base" latinLnBrk="0" hangingPunct="1">
                        <a:lnSpc>
                          <a:spcPct val="100000"/>
                        </a:lnSpc>
                        <a:spcBef>
                          <a:spcPct val="20000"/>
                        </a:spcBef>
                        <a:spcAft>
                          <a:spcPct val="0"/>
                        </a:spcAft>
                        <a:buClrTx/>
                        <a:buSzTx/>
                        <a:buFontTx/>
                        <a:buNone/>
                        <a:tabLst/>
                      </a:pPr>
                      <a:endParaRPr kumimoji="0" lang="fa-IR" sz="2800" b="0" i="0" u="none" strike="noStrike" cap="none" normalizeH="0" baseline="0" dirty="0" smtClean="0">
                        <a:ln>
                          <a:noFill/>
                        </a:ln>
                        <a:solidFill>
                          <a:srgbClr val="0033CC"/>
                        </a:solidFill>
                        <a:effectLst/>
                        <a:latin typeface="Arial" charset="0"/>
                        <a:cs typeface="Arial" charset="0"/>
                      </a:endParaRP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3</a:t>
                      </a:r>
                      <a:endParaRPr kumimoji="0" lang="en-US" sz="2800" b="0" i="0" u="none" strike="noStrike" cap="none" normalizeH="0" baseline="0" dirty="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پيش</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طرفي</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2</a:t>
                      </a:r>
                      <a:endParaRPr kumimoji="0" lang="en-US" sz="2800" b="0" i="0" u="none" strike="noStrike" cap="none" normalizeH="0" baseline="0" dirty="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پيش</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مياني</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rgbClr val="0033CC"/>
                          </a:solidFill>
                          <a:effectLst/>
                          <a:latin typeface="Arial" charset="0"/>
                          <a:cs typeface="Arial" charset="0"/>
                        </a:rPr>
                        <a:t>1</a:t>
                      </a:r>
                      <a:endParaRPr kumimoji="0" lang="en-US" sz="2800" b="0" i="0" u="none" strike="noStrike" cap="none" normalizeH="0" baseline="0" dirty="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71647">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 17</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21</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12</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13</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6</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7</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10</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12</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10</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11</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11</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12</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8</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9 </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7</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8</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1" i="1" u="none" strike="noStrike" cap="none" normalizeH="0" baseline="0" dirty="0" smtClean="0">
                          <a:ln>
                            <a:noFill/>
                          </a:ln>
                          <a:solidFill>
                            <a:srgbClr val="0033CC"/>
                          </a:solidFill>
                          <a:effectLst/>
                          <a:latin typeface="Arial" charset="0"/>
                          <a:cs typeface="Arial" charset="0"/>
                        </a:rPr>
                        <a:t>فك</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1" i="1" u="none" strike="noStrike" cap="none" normalizeH="0" baseline="0" dirty="0" smtClean="0">
                          <a:ln>
                            <a:noFill/>
                          </a:ln>
                          <a:solidFill>
                            <a:srgbClr val="0033CC"/>
                          </a:solidFill>
                          <a:effectLst/>
                          <a:latin typeface="Arial" charset="0"/>
                          <a:cs typeface="Arial" charset="0"/>
                        </a:rPr>
                        <a:t>بالا</a:t>
                      </a:r>
                      <a:endParaRPr kumimoji="0" lang="en-US" sz="2800" b="1" i="1" u="none" strike="noStrike" cap="none" normalizeH="0" baseline="0" dirty="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927854">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17</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21</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11</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13</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6</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7</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11</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12</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10</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12</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9</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10</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7</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8</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p>
                    <a:p>
                      <a:pPr marL="0" marR="0" lvl="0" indent="0" algn="ct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6</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7</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rgbClr val="0033CC"/>
                          </a:solidFill>
                          <a:effectLst/>
                          <a:latin typeface="Arial" charset="0"/>
                          <a:cs typeface="Arial" charset="0"/>
                        </a:rPr>
                        <a:t>سالگي</a:t>
                      </a:r>
                      <a:endParaRPr kumimoji="0" lang="en-US" sz="2800" b="0" i="0" u="none" strike="noStrike" cap="none" normalizeH="0" baseline="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1" i="1" u="none" strike="noStrike" cap="none" normalizeH="0" baseline="0" dirty="0" smtClean="0">
                          <a:ln>
                            <a:noFill/>
                          </a:ln>
                          <a:solidFill>
                            <a:srgbClr val="0033CC"/>
                          </a:solidFill>
                          <a:effectLst/>
                          <a:latin typeface="Arial" charset="0"/>
                          <a:cs typeface="Arial" charset="0"/>
                        </a:rPr>
                        <a:t>فك</a:t>
                      </a:r>
                    </a:p>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800" b="1" i="1" u="none" strike="noStrike" cap="none" normalizeH="0" baseline="0" dirty="0" smtClean="0">
                          <a:ln>
                            <a:noFill/>
                          </a:ln>
                          <a:solidFill>
                            <a:srgbClr val="0033CC"/>
                          </a:solidFill>
                          <a:effectLst/>
                          <a:latin typeface="Arial" charset="0"/>
                          <a:cs typeface="Arial" charset="0"/>
                        </a:rPr>
                        <a:t>پائين</a:t>
                      </a:r>
                      <a:endParaRPr kumimoji="0" lang="en-US" sz="2800" b="1" i="1" u="none" strike="noStrike" cap="none" normalizeH="0" baseline="0" dirty="0" smtClean="0">
                        <a:ln>
                          <a:noFill/>
                        </a:ln>
                        <a:solidFill>
                          <a:srgbClr val="0033CC"/>
                        </a:solidFill>
                        <a:effectLst/>
                        <a:latin typeface="Arial" charset="0"/>
                        <a:cs typeface="Arial" charset="0"/>
                      </a:endParaRPr>
                    </a:p>
                  </a:txBody>
                  <a:tcPr marT="45719" marB="457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 name="Slide Number Placeholder 1"/>
          <p:cNvSpPr>
            <a:spLocks noGrp="1"/>
          </p:cNvSpPr>
          <p:nvPr>
            <p:ph type="sldNum" sz="quarter" idx="12"/>
          </p:nvPr>
        </p:nvSpPr>
        <p:spPr>
          <a:xfrm>
            <a:off x="467544" y="6381328"/>
            <a:ext cx="2133600" cy="304800"/>
          </a:xfrm>
        </p:spPr>
        <p:txBody>
          <a:bodyPr/>
          <a:lstStyle/>
          <a:p>
            <a:pPr>
              <a:defRPr/>
            </a:pPr>
            <a:fld id="{E9C1DD1B-65E5-4FAA-9A3A-F3236F38E4F1}" type="slidenum">
              <a:rPr lang="ar-SA" smtClean="0"/>
              <a:pPr>
                <a:defRPr/>
              </a:pPr>
              <a:t>8</a:t>
            </a:fld>
            <a:endParaRPr lang="en-US" dirty="0"/>
          </a:p>
        </p:txBody>
      </p:sp>
    </p:spTree>
    <p:extLst>
      <p:ext uri="{BB962C8B-B14F-4D97-AF65-F5344CB8AC3E}">
        <p14:creationId xmlns:p14="http://schemas.microsoft.com/office/powerpoint/2010/main" val="334941941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p:nvPr>
        </p:nvSpPr>
        <p:spPr>
          <a:xfrm>
            <a:off x="683568" y="836712"/>
            <a:ext cx="7543800" cy="914400"/>
          </a:xfrm>
        </p:spPr>
        <p:txBody>
          <a:bodyPr>
            <a:normAutofit/>
          </a:bodyPr>
          <a:lstStyle/>
          <a:p>
            <a:pPr algn="ctr" eaLnBrk="1" hangingPunct="1"/>
            <a:r>
              <a:rPr lang="fa-IR" altLang="en-US" b="1" i="1" dirty="0" smtClean="0">
                <a:solidFill>
                  <a:srgbClr val="0033CC"/>
                </a:solidFill>
                <a:cs typeface="B Titr" panose="00000700000000000000" pitchFamily="2" charset="-78"/>
              </a:rPr>
              <a:t>شاخص های سلامت دهان و دندان</a:t>
            </a:r>
            <a:endParaRPr lang="en-US" altLang="en-US" b="1" i="1" dirty="0" smtClean="0">
              <a:solidFill>
                <a:srgbClr val="0033CC"/>
              </a:solidFill>
              <a:cs typeface="B Titr" panose="00000700000000000000" pitchFamily="2" charset="-78"/>
            </a:endParaRPr>
          </a:p>
        </p:txBody>
      </p:sp>
      <p:sp>
        <p:nvSpPr>
          <p:cNvPr id="46085" name="Rectangle 3"/>
          <p:cNvSpPr>
            <a:spLocks noGrp="1" noChangeArrowheads="1"/>
          </p:cNvSpPr>
          <p:nvPr>
            <p:ph idx="1"/>
          </p:nvPr>
        </p:nvSpPr>
        <p:spPr>
          <a:xfrm>
            <a:off x="983673" y="2060848"/>
            <a:ext cx="6108607" cy="2808311"/>
          </a:xfrm>
        </p:spPr>
        <p:txBody>
          <a:bodyPr>
            <a:normAutofit/>
          </a:bodyPr>
          <a:lstStyle/>
          <a:p>
            <a:pPr algn="r" rtl="1" eaLnBrk="1" hangingPunct="1">
              <a:buClr>
                <a:srgbClr val="00FF00"/>
              </a:buClr>
              <a:buSzPct val="65000"/>
              <a:buFont typeface="Wingdings" panose="05000000000000000000" pitchFamily="2" charset="2"/>
              <a:buChar char="q"/>
            </a:pPr>
            <a:r>
              <a:rPr lang="en-US" altLang="en-US" sz="3200" b="1" dirty="0" smtClean="0">
                <a:solidFill>
                  <a:srgbClr val="0033CC"/>
                </a:solidFill>
                <a:effectLst/>
                <a:cs typeface="B Titr" panose="00000700000000000000" pitchFamily="2" charset="-78"/>
              </a:rPr>
              <a:t>dmft  </a:t>
            </a:r>
            <a:r>
              <a:rPr lang="fa-IR" altLang="en-US" sz="3200" b="1" dirty="0" smtClean="0">
                <a:solidFill>
                  <a:srgbClr val="0033CC"/>
                </a:solidFill>
                <a:effectLst/>
                <a:cs typeface="B Titr" panose="00000700000000000000" pitchFamily="2" charset="-78"/>
              </a:rPr>
              <a:t>(دندانهای شیری)</a:t>
            </a:r>
          </a:p>
          <a:p>
            <a:pPr algn="justLow" rtl="1" eaLnBrk="1" hangingPunct="1">
              <a:buClr>
                <a:srgbClr val="00FF00"/>
              </a:buClr>
              <a:buSzPct val="65000"/>
              <a:buFont typeface="Wingdings" panose="05000000000000000000" pitchFamily="2" charset="2"/>
              <a:buChar char="q"/>
            </a:pPr>
            <a:r>
              <a:rPr lang="en-US" altLang="en-US" sz="3200" b="1" dirty="0" smtClean="0">
                <a:solidFill>
                  <a:srgbClr val="0033CC"/>
                </a:solidFill>
                <a:effectLst/>
                <a:cs typeface="B Titr" panose="00000700000000000000" pitchFamily="2" charset="-78"/>
              </a:rPr>
              <a:t>DMFT  </a:t>
            </a:r>
            <a:r>
              <a:rPr lang="fa-IR" altLang="en-US" sz="3200" b="1" dirty="0" smtClean="0">
                <a:solidFill>
                  <a:srgbClr val="0033CC"/>
                </a:solidFill>
                <a:effectLst/>
                <a:cs typeface="B Titr" panose="00000700000000000000" pitchFamily="2" charset="-78"/>
              </a:rPr>
              <a:t>(دندانهای دایمی)</a:t>
            </a:r>
            <a:endParaRPr lang="en-US" altLang="en-US" sz="3200" b="1" dirty="0" smtClean="0">
              <a:solidFill>
                <a:srgbClr val="0033CC"/>
              </a:solidFill>
              <a:effectLst/>
              <a:cs typeface="B Titr" panose="00000700000000000000" pitchFamily="2" charset="-78"/>
            </a:endParaRPr>
          </a:p>
          <a:p>
            <a:pPr algn="justLow" rtl="1" eaLnBrk="1" hangingPunct="1">
              <a:buClr>
                <a:srgbClr val="00FF00"/>
              </a:buClr>
              <a:buSzPct val="65000"/>
              <a:buFont typeface="Wingdings" panose="05000000000000000000" pitchFamily="2" charset="2"/>
              <a:buChar char="q"/>
            </a:pPr>
            <a:r>
              <a:rPr lang="en-US" altLang="en-US" sz="3200" b="1" dirty="0" smtClean="0">
                <a:solidFill>
                  <a:srgbClr val="0033CC"/>
                </a:solidFill>
                <a:effectLst/>
                <a:cs typeface="B Titr" panose="00000700000000000000" pitchFamily="2" charset="-78"/>
              </a:rPr>
              <a:t>Caries Free  </a:t>
            </a:r>
            <a:r>
              <a:rPr lang="fa-IR" altLang="en-US" sz="3200" b="1" dirty="0" smtClean="0">
                <a:solidFill>
                  <a:srgbClr val="0033CC"/>
                </a:solidFill>
                <a:effectLst/>
                <a:cs typeface="B Titr" panose="00000700000000000000" pitchFamily="2" charset="-78"/>
              </a:rPr>
              <a:t>(بدون پوسید گی)</a:t>
            </a:r>
            <a:endParaRPr lang="en-US" altLang="en-US" sz="3200" b="1" dirty="0" smtClean="0">
              <a:solidFill>
                <a:srgbClr val="0033CC"/>
              </a:solidFill>
              <a:effectLst/>
              <a:cs typeface="B Titr" panose="00000700000000000000" pitchFamily="2" charset="-78"/>
            </a:endParaRPr>
          </a:p>
        </p:txBody>
      </p:sp>
      <p:sp>
        <p:nvSpPr>
          <p:cNvPr id="2" name="Slide Number Placeholder 1"/>
          <p:cNvSpPr>
            <a:spLocks noGrp="1"/>
          </p:cNvSpPr>
          <p:nvPr>
            <p:ph type="sldNum" sz="quarter" idx="12"/>
          </p:nvPr>
        </p:nvSpPr>
        <p:spPr>
          <a:xfrm>
            <a:off x="0" y="5842000"/>
            <a:ext cx="2133600" cy="304800"/>
          </a:xfrm>
        </p:spPr>
        <p:txBody>
          <a:bodyPr/>
          <a:lstStyle/>
          <a:p>
            <a:fld id="{5BD2F974-3605-4A21-B827-3EEFE016C885}" type="slidenum">
              <a:rPr lang="en-US" smtClean="0"/>
              <a:t>9</a:t>
            </a:fld>
            <a:endParaRPr lang="en-US"/>
          </a:p>
        </p:txBody>
      </p:sp>
    </p:spTree>
    <p:extLst>
      <p:ext uri="{BB962C8B-B14F-4D97-AF65-F5344CB8AC3E}">
        <p14:creationId xmlns:p14="http://schemas.microsoft.com/office/powerpoint/2010/main" val="1700784245"/>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1_Facet">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1395</TotalTime>
  <Words>2502</Words>
  <Application>Microsoft Office PowerPoint</Application>
  <PresentationFormat>On-screen Show (4:3)</PresentationFormat>
  <Paragraphs>380</Paragraphs>
  <Slides>36</Slides>
  <Notes>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36</vt:i4>
      </vt:variant>
    </vt:vector>
  </HeadingPairs>
  <TitlesOfParts>
    <vt:vector size="50" baseType="lpstr">
      <vt:lpstr>Arabic Typesetting</vt:lpstr>
      <vt:lpstr>Arial</vt:lpstr>
      <vt:lpstr>B Davat</vt:lpstr>
      <vt:lpstr>B Nazanin</vt:lpstr>
      <vt:lpstr>B Titr</vt:lpstr>
      <vt:lpstr>Calibri</vt:lpstr>
      <vt:lpstr>Palace Script MT</vt:lpstr>
      <vt:lpstr>Palatino Linotype</vt:lpstr>
      <vt:lpstr>Tahoma</vt:lpstr>
      <vt:lpstr>Trebuchet MS</vt:lpstr>
      <vt:lpstr>Wingdings</vt:lpstr>
      <vt:lpstr>Wingdings 3</vt:lpstr>
      <vt:lpstr>Facet</vt:lpstr>
      <vt:lpstr>1_Facet</vt:lpstr>
      <vt:lpstr>PowerPoint Presentation</vt:lpstr>
      <vt:lpstr>PowerPoint Presentation</vt:lpstr>
      <vt:lpstr>وظایف کلی دندانها</vt:lpstr>
      <vt:lpstr>وظايف اختصاصي دندان ها </vt:lpstr>
      <vt:lpstr>وظایف اختصاصي دندان هاي شيري </vt:lpstr>
      <vt:lpstr>تفاوت دندان شيري و دائمي </vt:lpstr>
      <vt:lpstr>جدول رويش دندانهای شيري</vt:lpstr>
      <vt:lpstr>PowerPoint Presentation</vt:lpstr>
      <vt:lpstr>شاخص های سلامت دهان و دندان</vt:lpstr>
      <vt:lpstr>D        M         F         T</vt:lpstr>
      <vt:lpstr>PowerPoint Presentation</vt:lpstr>
      <vt:lpstr>پوسیدگی دندان چیست؟</vt:lpstr>
      <vt:lpstr>عوامل اصلی در ایجاد پوسیدگی دندان: </vt:lpstr>
      <vt:lpstr>روشهای پیشگیری از بیماریهای دهان و دندان</vt:lpstr>
      <vt:lpstr>PowerPoint Presentation</vt:lpstr>
      <vt:lpstr>   نخ دندان:    </vt:lpstr>
      <vt:lpstr>فیشور سیلانت یا شیار پوش</vt:lpstr>
      <vt:lpstr>ساختار سطح جونده دندان</vt:lpstr>
      <vt:lpstr>چه دندانهای باید فیشورسیلانت شوند</vt:lpstr>
      <vt:lpstr>فیشور سیلانت چه میزان در حفظ و سلامتی دندانها موثر می باشد؟</vt:lpstr>
      <vt:lpstr>مراحل انجام کار چگونه است؟</vt:lpstr>
      <vt:lpstr>فیشورسیلانت چه مدت زمان در دهان دوام می آورد؟</vt:lpstr>
      <vt:lpstr>اگر دندانهای کودک فیشورسیلانت شده ،آیا مسواک زدن و نخ دندان هنوز هم لازم است؟</vt:lpstr>
      <vt:lpstr>مراقبت از دندانها در دوران شیرخوارگی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اهميت دندان 6</vt:lpstr>
      <vt:lpstr>PowerPoint Presentation</vt:lpstr>
      <vt:lpstr>PowerPoint Presentation</vt:lpstr>
      <vt:lpstr>دندان 6، دندان شیری نیست!</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miss.alinezhad</dc:creator>
  <cp:lastModifiedBy>شهین علی نژاد</cp:lastModifiedBy>
  <cp:revision>144</cp:revision>
  <dcterms:created xsi:type="dcterms:W3CDTF">2018-04-10T05:14:13Z</dcterms:created>
  <dcterms:modified xsi:type="dcterms:W3CDTF">2025-11-12T07:47:54Z</dcterms:modified>
</cp:coreProperties>
</file>